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45"/>
    <p:restoredTop sz="96327"/>
  </p:normalViewPr>
  <p:slideViewPr>
    <p:cSldViewPr snapToGrid="0" snapToObjects="1">
      <p:cViewPr varScale="1">
        <p:scale>
          <a:sx n="67" d="100"/>
          <a:sy n="67" d="100"/>
        </p:scale>
        <p:origin x="208" y="2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ishansupanekar/Documents/MGSC410/MGSC410/tweetsminusgol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ishansupanekar/Documents/MGSC410/MGSC410/tweetsminusgol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ishansupanekar/Documents/MGSC410/MGSC410/tweetsminusgol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ishansupanekar/Documents/MGSC410/MGSC410/tweetsminusgol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ishansupanekar\Documents\MGSC410\MGSC410\tweetsminusgol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[tweetsminusgold.xlsx]Pivot Tables!PivotTable9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Grades of Negative Reason Confidence Distributed through Airline Tweets</a:t>
            </a:r>
          </a:p>
        </c:rich>
      </c:tx>
      <c:layout>
        <c:manualLayout>
          <c:xMode val="edge"/>
          <c:yMode val="edge"/>
          <c:x val="0.1375388112419723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star"/>
          <c:size val="6"/>
          <c:spPr>
            <a:noFill/>
            <a:ln w="9525">
              <a:solidFill>
                <a:schemeClr val="accent5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x"/>
          <c:size val="6"/>
          <c:spPr>
            <a:noFill/>
            <a:ln w="9525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/>
        </c:spPr>
      </c:pivotFmt>
      <c:pivotFmt>
        <c:idx val="6"/>
        <c:spPr>
          <a:solidFill>
            <a:schemeClr val="accent5"/>
          </a:solidFill>
          <a:ln>
            <a:noFill/>
          </a:ln>
          <a:effectLst/>
        </c:spPr>
      </c:pivotFmt>
      <c:pivotFmt>
        <c:idx val="7"/>
        <c:spPr>
          <a:solidFill>
            <a:schemeClr val="accent5"/>
          </a:solidFill>
          <a:ln>
            <a:noFill/>
          </a:ln>
          <a:effectLst/>
        </c:spPr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</c:pivotFmt>
      <c:pivotFmt>
        <c:idx val="13"/>
        <c:spPr>
          <a:solidFill>
            <a:schemeClr val="accent5"/>
          </a:solidFill>
          <a:ln>
            <a:noFill/>
          </a:ln>
          <a:effectLst/>
        </c:spPr>
      </c:pivotFmt>
      <c:pivotFmt>
        <c:idx val="14"/>
        <c:spPr>
          <a:solidFill>
            <a:schemeClr val="accent5"/>
          </a:solidFill>
          <a:ln>
            <a:noFill/>
          </a:ln>
          <a:effectLst/>
        </c:spPr>
      </c:pivotFmt>
      <c:pivotFmt>
        <c:idx val="15"/>
        <c:spPr>
          <a:solidFill>
            <a:schemeClr val="accent5"/>
          </a:solidFill>
          <a:ln>
            <a:noFill/>
          </a:ln>
          <a:effectLst/>
        </c:spPr>
      </c:pivotFmt>
      <c:pivotFmt>
        <c:idx val="16"/>
        <c:spPr>
          <a:solidFill>
            <a:schemeClr val="accent4"/>
          </a:solidFill>
          <a:ln>
            <a:noFill/>
          </a:ln>
          <a:effectLst/>
        </c:spPr>
      </c:pivotFmt>
      <c:pivotFmt>
        <c:idx val="17"/>
        <c:spPr>
          <a:solidFill>
            <a:schemeClr val="accent3"/>
          </a:solidFill>
          <a:ln>
            <a:noFill/>
          </a:ln>
          <a:effectLst/>
        </c:spPr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689526155403728E-2"/>
          <c:y val="5.3195416188684563E-2"/>
          <c:w val="0.72619371066865401"/>
          <c:h val="0.8863280450318047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'Pivot Tables'!$P$72:$P$73</c:f>
              <c:strCache>
                <c:ptCount val="1"/>
                <c:pt idx="0">
                  <c:v>Perfect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E82-C946-9983-AFEE68AA30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Tables'!$O$74:$O$80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'Pivot Tables'!$P$74:$P$80</c:f>
              <c:numCache>
                <c:formatCode>0.00%</c:formatCode>
                <c:ptCount val="6"/>
                <c:pt idx="0">
                  <c:v>5.2937158469945358E-2</c:v>
                </c:pt>
                <c:pt idx="1">
                  <c:v>2.1994535519125682E-2</c:v>
                </c:pt>
                <c:pt idx="2">
                  <c:v>3.0191256830601094E-2</c:v>
                </c:pt>
                <c:pt idx="3">
                  <c:v>6.2021857923497264E-2</c:v>
                </c:pt>
                <c:pt idx="4">
                  <c:v>6.3592896174863384E-2</c:v>
                </c:pt>
                <c:pt idx="5">
                  <c:v>3.9617486338797813E-3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82-C946-9983-AFEE68AA30E2}"/>
            </c:ext>
          </c:extLst>
        </c:ser>
        <c:ser>
          <c:idx val="1"/>
          <c:order val="1"/>
          <c:tx>
            <c:strRef>
              <c:f>'Pivot Tables'!$Q$72:$Q$73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E82-C946-9983-AFEE68AA30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Tables'!$O$74:$O$80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'Pivot Tables'!$Q$74:$Q$80</c:f>
              <c:numCache>
                <c:formatCode>0.00%</c:formatCode>
                <c:ptCount val="6"/>
                <c:pt idx="0">
                  <c:v>6.0109289617486343E-3</c:v>
                </c:pt>
                <c:pt idx="1">
                  <c:v>2.0491803278688526E-3</c:v>
                </c:pt>
                <c:pt idx="2">
                  <c:v>2.2540983606557379E-3</c:v>
                </c:pt>
                <c:pt idx="3">
                  <c:v>6.0792349726775958E-3</c:v>
                </c:pt>
                <c:pt idx="4">
                  <c:v>4.1666666666666666E-3</c:v>
                </c:pt>
                <c:pt idx="5">
                  <c:v>5.4644808743169399E-4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82-C946-9983-AFEE68AA30E2}"/>
            </c:ext>
          </c:extLst>
        </c:ser>
        <c:ser>
          <c:idx val="2"/>
          <c:order val="2"/>
          <c:tx>
            <c:strRef>
              <c:f>'Pivot Tables'!$R$72:$R$73</c:f>
              <c:strCache>
                <c:ptCount val="1"/>
                <c:pt idx="0">
                  <c:v>Ok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E82-C946-9983-AFEE68AA30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Tables'!$O$74:$O$80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'Pivot Tables'!$R$74:$R$80</c:f>
              <c:numCache>
                <c:formatCode>0.00%</c:formatCode>
                <c:ptCount val="6"/>
                <c:pt idx="0">
                  <c:v>5.0887978142076504E-2</c:v>
                </c:pt>
                <c:pt idx="1">
                  <c:v>2.663934426229508E-2</c:v>
                </c:pt>
                <c:pt idx="2">
                  <c:v>3.3401639344262296E-2</c:v>
                </c:pt>
                <c:pt idx="3">
                  <c:v>7.2677595628415304E-2</c:v>
                </c:pt>
                <c:pt idx="4">
                  <c:v>5.983606557377049E-2</c:v>
                </c:pt>
                <c:pt idx="5">
                  <c:v>5.5327868852459014E-3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82-C946-9983-AFEE68AA30E2}"/>
            </c:ext>
          </c:extLst>
        </c:ser>
        <c:ser>
          <c:idx val="3"/>
          <c:order val="3"/>
          <c:tx>
            <c:strRef>
              <c:f>'Pivot Tables'!$S$72:$S$73</c:f>
              <c:strCache>
                <c:ptCount val="1"/>
                <c:pt idx="0">
                  <c:v>Weak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E82-C946-9983-AFEE68AA30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Tables'!$O$74:$O$80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'Pivot Tables'!$S$74:$S$80</c:f>
              <c:numCache>
                <c:formatCode>0.00%</c:formatCode>
                <c:ptCount val="6"/>
                <c:pt idx="0">
                  <c:v>2.3838797814207651E-2</c:v>
                </c:pt>
                <c:pt idx="1">
                  <c:v>1.448087431693989E-2</c:v>
                </c:pt>
                <c:pt idx="2">
                  <c:v>1.5163934426229509E-2</c:v>
                </c:pt>
                <c:pt idx="3">
                  <c:v>3.8934426229508198E-2</c:v>
                </c:pt>
                <c:pt idx="4">
                  <c:v>2.691256830601093E-2</c:v>
                </c:pt>
                <c:pt idx="5">
                  <c:v>2.3224043715846993E-3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82-C946-9983-AFEE68AA30E2}"/>
            </c:ext>
          </c:extLst>
        </c:ser>
        <c:ser>
          <c:idx val="4"/>
          <c:order val="4"/>
          <c:tx>
            <c:strRef>
              <c:f>'Pivot Tables'!$T$72:$T$73</c:f>
              <c:strCache>
                <c:ptCount val="1"/>
                <c:pt idx="0">
                  <c:v>Unacceptable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-5.851763315986924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37-B34F-8BD8-D56E67066A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Tables'!$O$74:$O$80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'Pivot Tables'!$T$74:$T$80</c:f>
              <c:numCache>
                <c:formatCode>0.00%</c:formatCode>
                <c:ptCount val="6"/>
                <c:pt idx="0">
                  <c:v>5.4781420765027324E-2</c:v>
                </c:pt>
                <c:pt idx="1">
                  <c:v>8.6612021857923494E-2</c:v>
                </c:pt>
                <c:pt idx="2">
                  <c:v>8.42896174863388E-2</c:v>
                </c:pt>
                <c:pt idx="3">
                  <c:v>8.1352459016393444E-2</c:v>
                </c:pt>
                <c:pt idx="4">
                  <c:v>4.4467213114754101E-2</c:v>
                </c:pt>
                <c:pt idx="5">
                  <c:v>2.2062841530054646E-2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82-C946-9983-AFEE68AA30E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47633471"/>
        <c:axId val="647635151"/>
      </c:barChart>
      <c:catAx>
        <c:axId val="647633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635151"/>
        <c:crosses val="autoZero"/>
        <c:auto val="1"/>
        <c:lblAlgn val="ctr"/>
        <c:lblOffset val="100"/>
        <c:noMultiLvlLbl val="0"/>
      </c:catAx>
      <c:valAx>
        <c:axId val="647635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Tweets Contributed</a:t>
                </a:r>
              </a:p>
            </c:rich>
          </c:tx>
          <c:layout>
            <c:manualLayout>
              <c:xMode val="edge"/>
              <c:yMode val="edge"/>
              <c:x val="8.1784757972403963E-2"/>
              <c:y val="0.100348105124356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633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972843139736963"/>
          <c:y val="0.14888166062616065"/>
          <c:w val="0.1702714894733543"/>
          <c:h val="0.76941989187156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[tweetsminusgold.xlsx]Pivot Tables!PivotTable10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Grades of Sentiment Confidence Distributed through Airline Tweets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x"/>
          <c:size val="6"/>
          <c:spPr>
            <a:noFill/>
            <a:ln w="9525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/>
        </c:spPr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</c:pivotFmt>
      <c:pivotFmt>
        <c:idx val="6"/>
        <c:spPr>
          <a:solidFill>
            <a:schemeClr val="accent4"/>
          </a:solidFill>
          <a:ln>
            <a:noFill/>
          </a:ln>
          <a:effectLst/>
        </c:spPr>
      </c:pivotFmt>
      <c:pivotFmt>
        <c:idx val="7"/>
        <c:spPr>
          <a:solidFill>
            <a:schemeClr val="accent4"/>
          </a:solidFill>
          <a:ln>
            <a:noFill/>
          </a:ln>
          <a:effectLst/>
        </c:spPr>
      </c:pivotFmt>
      <c:pivotFmt>
        <c:idx val="8"/>
        <c:spPr>
          <a:solidFill>
            <a:schemeClr val="accent4"/>
          </a:solidFill>
          <a:ln>
            <a:noFill/>
          </a:ln>
          <a:effectLst/>
        </c:spPr>
      </c:pivotFmt>
      <c:pivotFmt>
        <c:idx val="9"/>
        <c:spPr>
          <a:solidFill>
            <a:schemeClr val="accent4"/>
          </a:solidFill>
          <a:ln>
            <a:noFill/>
          </a:ln>
          <a:effectLst/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</c:pivotFmt>
      <c:pivotFmt>
        <c:idx val="11"/>
        <c:spPr>
          <a:solidFill>
            <a:schemeClr val="accent2"/>
          </a:solidFill>
          <a:ln>
            <a:noFill/>
          </a:ln>
          <a:effectLst/>
        </c:spPr>
      </c:pivotFmt>
      <c:pivotFmt>
        <c:idx val="12"/>
        <c:spPr>
          <a:solidFill>
            <a:schemeClr val="accent2"/>
          </a:solidFill>
          <a:ln>
            <a:noFill/>
          </a:ln>
          <a:effectLst/>
        </c:spPr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</c:pivotFmt>
      <c:pivotFmt>
        <c:idx val="14"/>
        <c:spPr>
          <a:solidFill>
            <a:schemeClr val="accent3"/>
          </a:solidFill>
          <a:ln>
            <a:noFill/>
          </a:ln>
          <a:effectLst/>
        </c:spPr>
      </c:pivotFmt>
      <c:pivotFmt>
        <c:idx val="15"/>
        <c:spPr>
          <a:solidFill>
            <a:schemeClr val="accent4"/>
          </a:solidFill>
          <a:ln>
            <a:noFill/>
          </a:ln>
          <a:effectLst/>
        </c:spPr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'Pivot Tables'!$P$85:$P$86</c:f>
              <c:strCache>
                <c:ptCount val="1"/>
                <c:pt idx="0">
                  <c:v>Perfect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Tables'!$O$87:$O$93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'Pivot Tables'!$P$87:$P$93</c:f>
              <c:numCache>
                <c:formatCode>0.00%</c:formatCode>
                <c:ptCount val="6"/>
                <c:pt idx="0">
                  <c:v>0.14282786885245902</c:v>
                </c:pt>
                <c:pt idx="1">
                  <c:v>9.5628415300546443E-2</c:v>
                </c:pt>
                <c:pt idx="2">
                  <c:v>0.11154371584699453</c:v>
                </c:pt>
                <c:pt idx="3">
                  <c:v>0.18702185792349726</c:v>
                </c:pt>
                <c:pt idx="4">
                  <c:v>0.15423497267759562</c:v>
                </c:pt>
                <c:pt idx="5">
                  <c:v>2.2199453551912569E-2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A-5243-8479-5F20CD277C2B}"/>
            </c:ext>
          </c:extLst>
        </c:ser>
        <c:ser>
          <c:idx val="1"/>
          <c:order val="1"/>
          <c:tx>
            <c:strRef>
              <c:f>'Pivot Tables'!$Q$85:$Q$86</c:f>
              <c:strCache>
                <c:ptCount val="1"/>
                <c:pt idx="0">
                  <c:v>Strong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B6A-5243-8479-5F20CD277C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Tables'!$O$87:$O$93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'Pivot Tables'!$Q$87:$Q$93</c:f>
              <c:numCache>
                <c:formatCode>0.00%</c:formatCode>
                <c:ptCount val="6"/>
                <c:pt idx="0">
                  <c:v>4.6448087431693987E-3</c:v>
                </c:pt>
                <c:pt idx="1">
                  <c:v>3.8934426229508198E-3</c:v>
                </c:pt>
                <c:pt idx="2">
                  <c:v>4.0983606557377051E-3</c:v>
                </c:pt>
                <c:pt idx="3">
                  <c:v>5.3278688524590161E-3</c:v>
                </c:pt>
                <c:pt idx="4">
                  <c:v>2.9371584699453552E-3</c:v>
                </c:pt>
                <c:pt idx="5">
                  <c:v>6.1475409836065579E-4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A-5243-8479-5F20CD277C2B}"/>
            </c:ext>
          </c:extLst>
        </c:ser>
        <c:ser>
          <c:idx val="2"/>
          <c:order val="2"/>
          <c:tx>
            <c:strRef>
              <c:f>'Pivot Tables'!$R$85:$R$86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6A-5243-8479-5F20CD277C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Tables'!$O$87:$O$93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'Pivot Tables'!$R$87:$R$93</c:f>
              <c:numCache>
                <c:formatCode>0.00%</c:formatCode>
                <c:ptCount val="6"/>
                <c:pt idx="0">
                  <c:v>3.9139344262295081E-2</c:v>
                </c:pt>
                <c:pt idx="1">
                  <c:v>4.8633879781420766E-2</c:v>
                </c:pt>
                <c:pt idx="2">
                  <c:v>4.6174863387978139E-2</c:v>
                </c:pt>
                <c:pt idx="3">
                  <c:v>6.4207650273224046E-2</c:v>
                </c:pt>
                <c:pt idx="4">
                  <c:v>3.9275956284153007E-2</c:v>
                </c:pt>
                <c:pt idx="5">
                  <c:v>1.092896174863388E-2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A-5243-8479-5F20CD277C2B}"/>
            </c:ext>
          </c:extLst>
        </c:ser>
        <c:ser>
          <c:idx val="3"/>
          <c:order val="3"/>
          <c:tx>
            <c:strRef>
              <c:f>'Pivot Tables'!$S$85:$S$86</c:f>
              <c:strCache>
                <c:ptCount val="1"/>
                <c:pt idx="0">
                  <c:v>Weak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58333333333334E-2"/>
                  <c:y val="-2.504329444428863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47A-904E-82BF-56F97DA53CD8}"/>
                </c:ext>
              </c:extLst>
            </c:dLbl>
            <c:dLbl>
              <c:idx val="1"/>
              <c:layout>
                <c:manualLayout>
                  <c:x val="2.7083333333333334E-2"/>
                  <c:y val="-4.173882407381449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7A-904E-82BF-56F97DA53CD8}"/>
                </c:ext>
              </c:extLst>
            </c:dLbl>
            <c:dLbl>
              <c:idx val="2"/>
              <c:layout>
                <c:manualLayout>
                  <c:x val="2.2916666666666665E-2"/>
                  <c:y val="-5.286917716016490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7A-904E-82BF-56F97DA53CD8}"/>
                </c:ext>
              </c:extLst>
            </c:dLbl>
            <c:dLbl>
              <c:idx val="3"/>
              <c:layout>
                <c:manualLayout>
                  <c:x val="5.2083333333333259E-2"/>
                  <c:y val="-4.1738824073814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7A-904E-82BF-56F97DA53CD8}"/>
                </c:ext>
              </c:extLst>
            </c:dLbl>
            <c:dLbl>
              <c:idx val="4"/>
              <c:layout>
                <c:manualLayout>
                  <c:x val="2.9166666666666591E-2"/>
                  <c:y val="-4.452141234540207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7A-904E-82BF-56F97DA53CD8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B6A-5243-8479-5F20CD277C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Tables'!$O$87:$O$93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'Pivot Tables'!$S$87:$S$93</c:f>
              <c:numCache>
                <c:formatCode>0.00%</c:formatCode>
                <c:ptCount val="6"/>
                <c:pt idx="0">
                  <c:v>1.8442622950819673E-3</c:v>
                </c:pt>
                <c:pt idx="1">
                  <c:v>3.6202185792349726E-3</c:v>
                </c:pt>
                <c:pt idx="2">
                  <c:v>3.4836065573770492E-3</c:v>
                </c:pt>
                <c:pt idx="3">
                  <c:v>4.5081967213114757E-3</c:v>
                </c:pt>
                <c:pt idx="4">
                  <c:v>2.5273224043715846E-3</c:v>
                </c:pt>
                <c:pt idx="5">
                  <c:v>6.8306010928961749E-4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A-5243-8479-5F20CD277C2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49666399"/>
        <c:axId val="651820479"/>
      </c:barChart>
      <c:catAx>
        <c:axId val="104966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820479"/>
        <c:crosses val="autoZero"/>
        <c:auto val="1"/>
        <c:lblAlgn val="ctr"/>
        <c:lblOffset val="100"/>
        <c:noMultiLvlLbl val="0"/>
      </c:catAx>
      <c:valAx>
        <c:axId val="651820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Tweets Contributed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9666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785016222481193"/>
          <c:y val="0.29474299921996072"/>
          <c:w val="0.10390505559361064"/>
          <c:h val="0.406673457661845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[tweetsminusgold.xlsx]Pivot Tables!PivotTable4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12662007937772"/>
          <c:y val="4.8900320354854608E-2"/>
          <c:w val="0.63815597775667388"/>
          <c:h val="0.84797215937093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Tables'!$G$16:$G$17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Tables'!$F$18:$F$21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'Pivot Tables'!$G$18:$G$21</c:f>
              <c:numCache>
                <c:formatCode>0.00%</c:formatCode>
                <c:ptCount val="3"/>
                <c:pt idx="0">
                  <c:v>0.13387978142076504</c:v>
                </c:pt>
                <c:pt idx="1">
                  <c:v>3.1625683060109287E-2</c:v>
                </c:pt>
                <c:pt idx="2">
                  <c:v>2.2950819672131147E-2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17-F942-948E-67394F30BF6E}"/>
            </c:ext>
          </c:extLst>
        </c:ser>
        <c:ser>
          <c:idx val="1"/>
          <c:order val="1"/>
          <c:tx>
            <c:strRef>
              <c:f>'Pivot Tables'!$H$16:$H$17</c:f>
              <c:strCache>
                <c:ptCount val="1"/>
                <c:pt idx="0">
                  <c:v>Delta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Tables'!$F$18:$F$21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'Pivot Tables'!$H$18:$H$21</c:f>
              <c:numCache>
                <c:formatCode>0.00%</c:formatCode>
                <c:ptCount val="3"/>
                <c:pt idx="0">
                  <c:v>6.5232240437158473E-2</c:v>
                </c:pt>
                <c:pt idx="1">
                  <c:v>4.9385245901639341E-2</c:v>
                </c:pt>
                <c:pt idx="2">
                  <c:v>3.7158469945355189E-2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17-F942-948E-67394F30BF6E}"/>
            </c:ext>
          </c:extLst>
        </c:ser>
        <c:ser>
          <c:idx val="2"/>
          <c:order val="2"/>
          <c:tx>
            <c:strRef>
              <c:f>'Pivot Tables'!$I$16:$I$17</c:f>
              <c:strCache>
                <c:ptCount val="1"/>
                <c:pt idx="0">
                  <c:v>Southwest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 Tables'!$F$18:$F$21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'Pivot Tables'!$I$18:$I$21</c:f>
              <c:numCache>
                <c:formatCode>0.00%</c:formatCode>
                <c:ptCount val="3"/>
                <c:pt idx="0">
                  <c:v>8.1010928961748635E-2</c:v>
                </c:pt>
                <c:pt idx="1">
                  <c:v>4.5355191256830601E-2</c:v>
                </c:pt>
                <c:pt idx="2">
                  <c:v>3.8934426229508198E-2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17-F942-948E-67394F30BF6E}"/>
            </c:ext>
          </c:extLst>
        </c:ser>
        <c:ser>
          <c:idx val="3"/>
          <c:order val="3"/>
          <c:tx>
            <c:strRef>
              <c:f>'Pivot Tables'!$J$16:$J$17</c:f>
              <c:strCache>
                <c:ptCount val="1"/>
                <c:pt idx="0">
                  <c:v>United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'Pivot Tables'!$F$18:$F$21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'Pivot Tables'!$J$18:$J$21</c:f>
              <c:numCache>
                <c:formatCode>0.00%</c:formatCode>
                <c:ptCount val="3"/>
                <c:pt idx="0">
                  <c:v>0.17984972677595629</c:v>
                </c:pt>
                <c:pt idx="1">
                  <c:v>4.7609289617486339E-2</c:v>
                </c:pt>
                <c:pt idx="2">
                  <c:v>3.3606557377049179E-2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17-F942-948E-67394F30BF6E}"/>
            </c:ext>
          </c:extLst>
        </c:ser>
        <c:ser>
          <c:idx val="4"/>
          <c:order val="4"/>
          <c:tx>
            <c:strRef>
              <c:f>'Pivot Tables'!$K$16:$K$17</c:f>
              <c:strCache>
                <c:ptCount val="1"/>
                <c:pt idx="0">
                  <c:v>US Airways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'Pivot Tables'!$F$18:$F$21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'Pivot Tables'!$K$18:$K$21</c:f>
              <c:numCache>
                <c:formatCode>0.00%</c:formatCode>
                <c:ptCount val="3"/>
                <c:pt idx="0">
                  <c:v>0.15457650273224044</c:v>
                </c:pt>
                <c:pt idx="1">
                  <c:v>2.6024590163934425E-2</c:v>
                </c:pt>
                <c:pt idx="2">
                  <c:v>1.8374316939890712E-2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17-F942-948E-67394F30BF6E}"/>
            </c:ext>
          </c:extLst>
        </c:ser>
        <c:ser>
          <c:idx val="5"/>
          <c:order val="5"/>
          <c:tx>
            <c:strRef>
              <c:f>'Pivot Tables'!$L$16:$L$17</c:f>
              <c:strCache>
                <c:ptCount val="1"/>
                <c:pt idx="0">
                  <c:v>Virgin America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'Pivot Tables'!$F$18:$F$21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'Pivot Tables'!$L$18:$L$21</c:f>
              <c:numCache>
                <c:formatCode>0.00%</c:formatCode>
                <c:ptCount val="3"/>
                <c:pt idx="0">
                  <c:v>1.2363387978142076E-2</c:v>
                </c:pt>
                <c:pt idx="1">
                  <c:v>1.1680327868852459E-2</c:v>
                </c:pt>
                <c:pt idx="2">
                  <c:v>1.0382513661202186E-2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E17-F942-948E-67394F30B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2654655"/>
        <c:axId val="1093007663"/>
      </c:barChart>
      <c:catAx>
        <c:axId val="1092654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3007663"/>
        <c:crosses val="autoZero"/>
        <c:auto val="1"/>
        <c:lblAlgn val="ctr"/>
        <c:lblOffset val="100"/>
        <c:noMultiLvlLbl val="0"/>
      </c:catAx>
      <c:valAx>
        <c:axId val="109300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654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Donut Chart of Negative Reason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2A-CD40-AF7A-3110187242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2A-CD40-AF7A-3110187242B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32A-CD40-AF7A-3110187242B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32A-CD40-AF7A-3110187242B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32A-CD40-AF7A-3110187242B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32A-CD40-AF7A-3110187242B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32A-CD40-AF7A-3110187242B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32A-CD40-AF7A-3110187242B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32A-CD40-AF7A-3110187242B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32A-CD40-AF7A-3110187242B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'Pivot Tables'!$AA$21:$AA$30</c:f>
              <c:strCache>
                <c:ptCount val="10"/>
                <c:pt idx="0">
                  <c:v>Bad Flight</c:v>
                </c:pt>
                <c:pt idx="1">
                  <c:v>Can't Tell</c:v>
                </c:pt>
                <c:pt idx="2">
                  <c:v>Cancelled Flight</c:v>
                </c:pt>
                <c:pt idx="3">
                  <c:v>Customer Service Issue</c:v>
                </c:pt>
                <c:pt idx="4">
                  <c:v>Damaged Luggage</c:v>
                </c:pt>
                <c:pt idx="5">
                  <c:v>Flight Attendant Complaints</c:v>
                </c:pt>
                <c:pt idx="6">
                  <c:v>Flight Booking Problems</c:v>
                </c:pt>
                <c:pt idx="7">
                  <c:v>Late Flight</c:v>
                </c:pt>
                <c:pt idx="8">
                  <c:v>longlines</c:v>
                </c:pt>
                <c:pt idx="9">
                  <c:v>Lost Luggage</c:v>
                </c:pt>
              </c:strCache>
            </c:strRef>
          </c:cat>
          <c:val>
            <c:numRef>
              <c:f>'Pivot Tables'!$AB$21:$AB$30</c:f>
              <c:numCache>
                <c:formatCode>General</c:formatCode>
                <c:ptCount val="10"/>
                <c:pt idx="0">
                  <c:v>580</c:v>
                </c:pt>
                <c:pt idx="1">
                  <c:v>1190</c:v>
                </c:pt>
                <c:pt idx="2">
                  <c:v>847</c:v>
                </c:pt>
                <c:pt idx="3">
                  <c:v>2910</c:v>
                </c:pt>
                <c:pt idx="4">
                  <c:v>74</c:v>
                </c:pt>
                <c:pt idx="5">
                  <c:v>481</c:v>
                </c:pt>
                <c:pt idx="6">
                  <c:v>529</c:v>
                </c:pt>
                <c:pt idx="7">
                  <c:v>1665</c:v>
                </c:pt>
                <c:pt idx="8">
                  <c:v>178</c:v>
                </c:pt>
                <c:pt idx="9">
                  <c:v>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F32A-CD40-AF7A-3110187242B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[tweetsminusgold.xlsx]Pivot Tables!PivotTable6</c:name>
    <c:fmtId val="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0"/>
    </c:view3D>
    <c:floor>
      <c:thickness val="0"/>
      <c:spPr>
        <a:noFill/>
        <a:ln w="9525" cap="flat" cmpd="sng" algn="ctr">
          <a:solidFill>
            <a:schemeClr val="tx1">
              <a:lumMod val="15000"/>
              <a:lumOff val="85000"/>
            </a:schemeClr>
          </a:solidFill>
          <a:round/>
        </a:ln>
        <a:effectLst/>
        <a:sp3d contourW="9525">
          <a:contourClr>
            <a:schemeClr val="tx1">
              <a:lumMod val="15000"/>
              <a:lumOff val="8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ndard"/>
        <c:varyColors val="0"/>
        <c:ser>
          <c:idx val="0"/>
          <c:order val="0"/>
          <c:tx>
            <c:strRef>
              <c:f>'Pivot Tables'!$I$9:$I$10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strRef>
              <c:f>'Pivot Tables'!$H$11:$H$27</c:f>
              <c:strCache>
                <c:ptCount val="16"/>
                <c:pt idx="0">
                  <c:v>0</c:v>
                </c:pt>
                <c:pt idx="1">
                  <c:v>Africa</c:v>
                </c:pt>
                <c:pt idx="2">
                  <c:v>Australia-Pacific</c:v>
                </c:pt>
                <c:pt idx="3">
                  <c:v>Central America</c:v>
                </c:pt>
                <c:pt idx="4">
                  <c:v>Central Asia</c:v>
                </c:pt>
                <c:pt idx="5">
                  <c:v>East Asia</c:v>
                </c:pt>
                <c:pt idx="6">
                  <c:v>Eastern Europe/Central Asia</c:v>
                </c:pt>
                <c:pt idx="7">
                  <c:v>Europe</c:v>
                </c:pt>
                <c:pt idx="8">
                  <c:v>Middle East</c:v>
                </c:pt>
                <c:pt idx="9">
                  <c:v>North America</c:v>
                </c:pt>
                <c:pt idx="10">
                  <c:v>Oceania</c:v>
                </c:pt>
                <c:pt idx="11">
                  <c:v>South &amp; Central America</c:v>
                </c:pt>
                <c:pt idx="12">
                  <c:v>South Asia</c:v>
                </c:pt>
                <c:pt idx="13">
                  <c:v>Southeast Asia</c:v>
                </c:pt>
                <c:pt idx="14">
                  <c:v>Western Europe</c:v>
                </c:pt>
                <c:pt idx="15">
                  <c:v>#N/A</c:v>
                </c:pt>
              </c:strCache>
            </c:strRef>
          </c:cat>
          <c:val>
            <c:numRef>
              <c:f>'Pivot Tables'!$I$11:$I$27</c:f>
              <c:numCache>
                <c:formatCode>0.00%</c:formatCode>
                <c:ptCount val="16"/>
                <c:pt idx="0">
                  <c:v>0</c:v>
                </c:pt>
                <c:pt idx="1">
                  <c:v>1.366120218579235E-4</c:v>
                </c:pt>
                <c:pt idx="2">
                  <c:v>3.4153005464480874E-4</c:v>
                </c:pt>
                <c:pt idx="3">
                  <c:v>1.0040983606557377E-2</c:v>
                </c:pt>
                <c:pt idx="4">
                  <c:v>0</c:v>
                </c:pt>
                <c:pt idx="5">
                  <c:v>3.4153005464480874E-4</c:v>
                </c:pt>
                <c:pt idx="6">
                  <c:v>0</c:v>
                </c:pt>
                <c:pt idx="7">
                  <c:v>5.2595628415300546E-3</c:v>
                </c:pt>
                <c:pt idx="8">
                  <c:v>5.4644808743169399E-4</c:v>
                </c:pt>
                <c:pt idx="9">
                  <c:v>9.8087431693989077E-2</c:v>
                </c:pt>
                <c:pt idx="10">
                  <c:v>1.366120218579235E-3</c:v>
                </c:pt>
                <c:pt idx="11">
                  <c:v>2.5273224043715846E-3</c:v>
                </c:pt>
                <c:pt idx="12">
                  <c:v>1.366120218579235E-4</c:v>
                </c:pt>
                <c:pt idx="13">
                  <c:v>0</c:v>
                </c:pt>
                <c:pt idx="14">
                  <c:v>3.5519125683060111E-3</c:v>
                </c:pt>
                <c:pt idx="15">
                  <c:v>6.6120218579234974E-2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4-FB43-AC45-9F6C995A913B}"/>
            </c:ext>
          </c:extLst>
        </c:ser>
        <c:ser>
          <c:idx val="1"/>
          <c:order val="1"/>
          <c:tx>
            <c:strRef>
              <c:f>'Pivot Tables'!$J$9:$J$10</c:f>
              <c:strCache>
                <c:ptCount val="1"/>
                <c:pt idx="0">
                  <c:v>Delta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'Pivot Tables'!$H$11:$H$27</c:f>
              <c:strCache>
                <c:ptCount val="16"/>
                <c:pt idx="0">
                  <c:v>0</c:v>
                </c:pt>
                <c:pt idx="1">
                  <c:v>Africa</c:v>
                </c:pt>
                <c:pt idx="2">
                  <c:v>Australia-Pacific</c:v>
                </c:pt>
                <c:pt idx="3">
                  <c:v>Central America</c:v>
                </c:pt>
                <c:pt idx="4">
                  <c:v>Central Asia</c:v>
                </c:pt>
                <c:pt idx="5">
                  <c:v>East Asia</c:v>
                </c:pt>
                <c:pt idx="6">
                  <c:v>Eastern Europe/Central Asia</c:v>
                </c:pt>
                <c:pt idx="7">
                  <c:v>Europe</c:v>
                </c:pt>
                <c:pt idx="8">
                  <c:v>Middle East</c:v>
                </c:pt>
                <c:pt idx="9">
                  <c:v>North America</c:v>
                </c:pt>
                <c:pt idx="10">
                  <c:v>Oceania</c:v>
                </c:pt>
                <c:pt idx="11">
                  <c:v>South &amp; Central America</c:v>
                </c:pt>
                <c:pt idx="12">
                  <c:v>South Asia</c:v>
                </c:pt>
                <c:pt idx="13">
                  <c:v>Southeast Asia</c:v>
                </c:pt>
                <c:pt idx="14">
                  <c:v>Western Europe</c:v>
                </c:pt>
                <c:pt idx="15">
                  <c:v>#N/A</c:v>
                </c:pt>
              </c:strCache>
            </c:strRef>
          </c:cat>
          <c:val>
            <c:numRef>
              <c:f>'Pivot Tables'!$J$11:$J$27</c:f>
              <c:numCache>
                <c:formatCode>0.00%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5.3278688524590161E-3</c:v>
                </c:pt>
                <c:pt idx="3">
                  <c:v>9.7677595628415294E-3</c:v>
                </c:pt>
                <c:pt idx="4">
                  <c:v>0</c:v>
                </c:pt>
                <c:pt idx="5">
                  <c:v>1.366120218579235E-4</c:v>
                </c:pt>
                <c:pt idx="6">
                  <c:v>6.8306010928961749E-5</c:v>
                </c:pt>
                <c:pt idx="7">
                  <c:v>1.0245901639344263E-3</c:v>
                </c:pt>
                <c:pt idx="8">
                  <c:v>2.7322404371584699E-4</c:v>
                </c:pt>
                <c:pt idx="9">
                  <c:v>9.0915300546448086E-2</c:v>
                </c:pt>
                <c:pt idx="10">
                  <c:v>1.0245901639344263E-3</c:v>
                </c:pt>
                <c:pt idx="11">
                  <c:v>8.1967213114754098E-4</c:v>
                </c:pt>
                <c:pt idx="12">
                  <c:v>6.8306010928961749E-5</c:v>
                </c:pt>
                <c:pt idx="13">
                  <c:v>0</c:v>
                </c:pt>
                <c:pt idx="14">
                  <c:v>7.5136612021857929E-4</c:v>
                </c:pt>
                <c:pt idx="15">
                  <c:v>4.1598360655737708E-2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54-FB43-AC45-9F6C995A913B}"/>
            </c:ext>
          </c:extLst>
        </c:ser>
        <c:ser>
          <c:idx val="2"/>
          <c:order val="2"/>
          <c:tx>
            <c:strRef>
              <c:f>'Pivot Tables'!$K$9:$K$10</c:f>
              <c:strCache>
                <c:ptCount val="1"/>
                <c:pt idx="0">
                  <c:v>Southwest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'Pivot Tables'!$H$11:$H$27</c:f>
              <c:strCache>
                <c:ptCount val="16"/>
                <c:pt idx="0">
                  <c:v>0</c:v>
                </c:pt>
                <c:pt idx="1">
                  <c:v>Africa</c:v>
                </c:pt>
                <c:pt idx="2">
                  <c:v>Australia-Pacific</c:v>
                </c:pt>
                <c:pt idx="3">
                  <c:v>Central America</c:v>
                </c:pt>
                <c:pt idx="4">
                  <c:v>Central Asia</c:v>
                </c:pt>
                <c:pt idx="5">
                  <c:v>East Asia</c:v>
                </c:pt>
                <c:pt idx="6">
                  <c:v>Eastern Europe/Central Asia</c:v>
                </c:pt>
                <c:pt idx="7">
                  <c:v>Europe</c:v>
                </c:pt>
                <c:pt idx="8">
                  <c:v>Middle East</c:v>
                </c:pt>
                <c:pt idx="9">
                  <c:v>North America</c:v>
                </c:pt>
                <c:pt idx="10">
                  <c:v>Oceania</c:v>
                </c:pt>
                <c:pt idx="11">
                  <c:v>South &amp; Central America</c:v>
                </c:pt>
                <c:pt idx="12">
                  <c:v>South Asia</c:v>
                </c:pt>
                <c:pt idx="13">
                  <c:v>Southeast Asia</c:v>
                </c:pt>
                <c:pt idx="14">
                  <c:v>Western Europe</c:v>
                </c:pt>
                <c:pt idx="15">
                  <c:v>#N/A</c:v>
                </c:pt>
              </c:strCache>
            </c:strRef>
          </c:cat>
          <c:val>
            <c:numRef>
              <c:f>'Pivot Tables'!$K$11:$K$27</c:f>
              <c:numCache>
                <c:formatCode>0.00%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6.8306010928961749E-5</c:v>
                </c:pt>
                <c:pt idx="3">
                  <c:v>6.898907103825137E-3</c:v>
                </c:pt>
                <c:pt idx="4">
                  <c:v>0</c:v>
                </c:pt>
                <c:pt idx="5">
                  <c:v>6.8306010928961749E-5</c:v>
                </c:pt>
                <c:pt idx="6">
                  <c:v>0</c:v>
                </c:pt>
                <c:pt idx="7">
                  <c:v>6.8306010928961749E-5</c:v>
                </c:pt>
                <c:pt idx="8">
                  <c:v>8.1967213114754098E-4</c:v>
                </c:pt>
                <c:pt idx="9">
                  <c:v>0.10362021857923498</c:v>
                </c:pt>
                <c:pt idx="10">
                  <c:v>1.2978142076502733E-3</c:v>
                </c:pt>
                <c:pt idx="11">
                  <c:v>1.366120218579235E-4</c:v>
                </c:pt>
                <c:pt idx="12">
                  <c:v>0</c:v>
                </c:pt>
                <c:pt idx="13">
                  <c:v>0</c:v>
                </c:pt>
                <c:pt idx="14">
                  <c:v>3.4153005464480874E-4</c:v>
                </c:pt>
                <c:pt idx="15">
                  <c:v>5.1980874316939887E-2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54-FB43-AC45-9F6C995A913B}"/>
            </c:ext>
          </c:extLst>
        </c:ser>
        <c:ser>
          <c:idx val="3"/>
          <c:order val="3"/>
          <c:tx>
            <c:strRef>
              <c:f>'Pivot Tables'!$L$9:$L$10</c:f>
              <c:strCache>
                <c:ptCount val="1"/>
                <c:pt idx="0">
                  <c:v>United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cat>
            <c:strRef>
              <c:f>'Pivot Tables'!$H$11:$H$27</c:f>
              <c:strCache>
                <c:ptCount val="16"/>
                <c:pt idx="0">
                  <c:v>0</c:v>
                </c:pt>
                <c:pt idx="1">
                  <c:v>Africa</c:v>
                </c:pt>
                <c:pt idx="2">
                  <c:v>Australia-Pacific</c:v>
                </c:pt>
                <c:pt idx="3">
                  <c:v>Central America</c:v>
                </c:pt>
                <c:pt idx="4">
                  <c:v>Central Asia</c:v>
                </c:pt>
                <c:pt idx="5">
                  <c:v>East Asia</c:v>
                </c:pt>
                <c:pt idx="6">
                  <c:v>Eastern Europe/Central Asia</c:v>
                </c:pt>
                <c:pt idx="7">
                  <c:v>Europe</c:v>
                </c:pt>
                <c:pt idx="8">
                  <c:v>Middle East</c:v>
                </c:pt>
                <c:pt idx="9">
                  <c:v>North America</c:v>
                </c:pt>
                <c:pt idx="10">
                  <c:v>Oceania</c:v>
                </c:pt>
                <c:pt idx="11">
                  <c:v>South &amp; Central America</c:v>
                </c:pt>
                <c:pt idx="12">
                  <c:v>South Asia</c:v>
                </c:pt>
                <c:pt idx="13">
                  <c:v>Southeast Asia</c:v>
                </c:pt>
                <c:pt idx="14">
                  <c:v>Western Europe</c:v>
                </c:pt>
                <c:pt idx="15">
                  <c:v>#N/A</c:v>
                </c:pt>
              </c:strCache>
            </c:strRef>
          </c:cat>
          <c:val>
            <c:numRef>
              <c:f>'Pivot Tables'!$L$11:$L$27</c:f>
              <c:numCache>
                <c:formatCode>0.00%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9.5628415300546448E-4</c:v>
                </c:pt>
                <c:pt idx="3">
                  <c:v>1.0040983606557377E-2</c:v>
                </c:pt>
                <c:pt idx="4">
                  <c:v>0</c:v>
                </c:pt>
                <c:pt idx="5">
                  <c:v>8.8797814207650279E-4</c:v>
                </c:pt>
                <c:pt idx="6">
                  <c:v>2.7322404371584699E-4</c:v>
                </c:pt>
                <c:pt idx="7">
                  <c:v>4.2349726775956281E-3</c:v>
                </c:pt>
                <c:pt idx="8">
                  <c:v>1.1612021857923497E-3</c:v>
                </c:pt>
                <c:pt idx="9">
                  <c:v>0.14351092896174864</c:v>
                </c:pt>
                <c:pt idx="10">
                  <c:v>3.2786885245901639E-3</c:v>
                </c:pt>
                <c:pt idx="11">
                  <c:v>1.2978142076502733E-3</c:v>
                </c:pt>
                <c:pt idx="12">
                  <c:v>1.2295081967213116E-3</c:v>
                </c:pt>
                <c:pt idx="13">
                  <c:v>0</c:v>
                </c:pt>
                <c:pt idx="14">
                  <c:v>5.7377049180327867E-3</c:v>
                </c:pt>
                <c:pt idx="15">
                  <c:v>8.8456284153005466E-2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54-FB43-AC45-9F6C995A913B}"/>
            </c:ext>
          </c:extLst>
        </c:ser>
        <c:ser>
          <c:idx val="4"/>
          <c:order val="4"/>
          <c:tx>
            <c:strRef>
              <c:f>'Pivot Tables'!$M$9:$M$10</c:f>
              <c:strCache>
                <c:ptCount val="1"/>
                <c:pt idx="0">
                  <c:v>US Airways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cat>
            <c:strRef>
              <c:f>'Pivot Tables'!$H$11:$H$27</c:f>
              <c:strCache>
                <c:ptCount val="16"/>
                <c:pt idx="0">
                  <c:v>0</c:v>
                </c:pt>
                <c:pt idx="1">
                  <c:v>Africa</c:v>
                </c:pt>
                <c:pt idx="2">
                  <c:v>Australia-Pacific</c:v>
                </c:pt>
                <c:pt idx="3">
                  <c:v>Central America</c:v>
                </c:pt>
                <c:pt idx="4">
                  <c:v>Central Asia</c:v>
                </c:pt>
                <c:pt idx="5">
                  <c:v>East Asia</c:v>
                </c:pt>
                <c:pt idx="6">
                  <c:v>Eastern Europe/Central Asia</c:v>
                </c:pt>
                <c:pt idx="7">
                  <c:v>Europe</c:v>
                </c:pt>
                <c:pt idx="8">
                  <c:v>Middle East</c:v>
                </c:pt>
                <c:pt idx="9">
                  <c:v>North America</c:v>
                </c:pt>
                <c:pt idx="10">
                  <c:v>Oceania</c:v>
                </c:pt>
                <c:pt idx="11">
                  <c:v>South &amp; Central America</c:v>
                </c:pt>
                <c:pt idx="12">
                  <c:v>South Asia</c:v>
                </c:pt>
                <c:pt idx="13">
                  <c:v>Southeast Asia</c:v>
                </c:pt>
                <c:pt idx="14">
                  <c:v>Western Europe</c:v>
                </c:pt>
                <c:pt idx="15">
                  <c:v>#N/A</c:v>
                </c:pt>
              </c:strCache>
            </c:strRef>
          </c:cat>
          <c:val>
            <c:numRef>
              <c:f>'Pivot Tables'!$M$11:$M$27</c:f>
              <c:numCache>
                <c:formatCode>0.00%</c:formatCode>
                <c:ptCount val="16"/>
                <c:pt idx="0">
                  <c:v>6.8306010928961749E-5</c:v>
                </c:pt>
                <c:pt idx="1">
                  <c:v>1.366120218579235E-4</c:v>
                </c:pt>
                <c:pt idx="2">
                  <c:v>4.7814207650273224E-4</c:v>
                </c:pt>
                <c:pt idx="3">
                  <c:v>1.3183060109289617E-2</c:v>
                </c:pt>
                <c:pt idx="4">
                  <c:v>0</c:v>
                </c:pt>
                <c:pt idx="5">
                  <c:v>2.7322404371584699E-4</c:v>
                </c:pt>
                <c:pt idx="6">
                  <c:v>0</c:v>
                </c:pt>
                <c:pt idx="7">
                  <c:v>2.663934426229508E-3</c:v>
                </c:pt>
                <c:pt idx="8">
                  <c:v>9.5628415300546448E-4</c:v>
                </c:pt>
                <c:pt idx="9">
                  <c:v>0.10396174863387977</c:v>
                </c:pt>
                <c:pt idx="10">
                  <c:v>1.7076502732240437E-3</c:v>
                </c:pt>
                <c:pt idx="11">
                  <c:v>4.7814207650273224E-4</c:v>
                </c:pt>
                <c:pt idx="12">
                  <c:v>1.366120218579235E-4</c:v>
                </c:pt>
                <c:pt idx="13">
                  <c:v>0</c:v>
                </c:pt>
                <c:pt idx="14">
                  <c:v>2.3907103825136613E-3</c:v>
                </c:pt>
                <c:pt idx="15">
                  <c:v>7.2540983606557377E-2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54-FB43-AC45-9F6C995A913B}"/>
            </c:ext>
          </c:extLst>
        </c:ser>
        <c:ser>
          <c:idx val="5"/>
          <c:order val="5"/>
          <c:tx>
            <c:strRef>
              <c:f>'Pivot Tables'!$N$9:$N$10</c:f>
              <c:strCache>
                <c:ptCount val="1"/>
                <c:pt idx="0">
                  <c:v>Virgin America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cat>
            <c:strRef>
              <c:f>'Pivot Tables'!$H$11:$H$27</c:f>
              <c:strCache>
                <c:ptCount val="16"/>
                <c:pt idx="0">
                  <c:v>0</c:v>
                </c:pt>
                <c:pt idx="1">
                  <c:v>Africa</c:v>
                </c:pt>
                <c:pt idx="2">
                  <c:v>Australia-Pacific</c:v>
                </c:pt>
                <c:pt idx="3">
                  <c:v>Central America</c:v>
                </c:pt>
                <c:pt idx="4">
                  <c:v>Central Asia</c:v>
                </c:pt>
                <c:pt idx="5">
                  <c:v>East Asia</c:v>
                </c:pt>
                <c:pt idx="6">
                  <c:v>Eastern Europe/Central Asia</c:v>
                </c:pt>
                <c:pt idx="7">
                  <c:v>Europe</c:v>
                </c:pt>
                <c:pt idx="8">
                  <c:v>Middle East</c:v>
                </c:pt>
                <c:pt idx="9">
                  <c:v>North America</c:v>
                </c:pt>
                <c:pt idx="10">
                  <c:v>Oceania</c:v>
                </c:pt>
                <c:pt idx="11">
                  <c:v>South &amp; Central America</c:v>
                </c:pt>
                <c:pt idx="12">
                  <c:v>South Asia</c:v>
                </c:pt>
                <c:pt idx="13">
                  <c:v>Southeast Asia</c:v>
                </c:pt>
                <c:pt idx="14">
                  <c:v>Western Europe</c:v>
                </c:pt>
                <c:pt idx="15">
                  <c:v>#N/A</c:v>
                </c:pt>
              </c:strCache>
            </c:strRef>
          </c:cat>
          <c:val>
            <c:numRef>
              <c:f>'Pivot Tables'!$N$11:$N$27</c:f>
              <c:numCache>
                <c:formatCode>0.00%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8.1967213114754098E-4</c:v>
                </c:pt>
                <c:pt idx="3">
                  <c:v>1.092896174863388E-3</c:v>
                </c:pt>
                <c:pt idx="4">
                  <c:v>6.8306010928961749E-5</c:v>
                </c:pt>
                <c:pt idx="5">
                  <c:v>0</c:v>
                </c:pt>
                <c:pt idx="6">
                  <c:v>0</c:v>
                </c:pt>
                <c:pt idx="7">
                  <c:v>2.7322404371584699E-4</c:v>
                </c:pt>
                <c:pt idx="8">
                  <c:v>2.0491803278688525E-4</c:v>
                </c:pt>
                <c:pt idx="9">
                  <c:v>2.308743169398907E-2</c:v>
                </c:pt>
                <c:pt idx="10">
                  <c:v>0</c:v>
                </c:pt>
                <c:pt idx="11">
                  <c:v>2.0491803278688525E-4</c:v>
                </c:pt>
                <c:pt idx="12">
                  <c:v>0</c:v>
                </c:pt>
                <c:pt idx="13">
                  <c:v>6.8306010928961749E-5</c:v>
                </c:pt>
                <c:pt idx="14">
                  <c:v>6.8306010928961749E-5</c:v>
                </c:pt>
                <c:pt idx="15">
                  <c:v>8.5382513661202194E-3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554-FB43-AC45-9F6C995A91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8014671"/>
        <c:axId val="1268304591"/>
        <c:axId val="1372145791"/>
      </c:area3DChart>
      <c:catAx>
        <c:axId val="9080146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04591"/>
        <c:crosses val="autoZero"/>
        <c:auto val="1"/>
        <c:lblAlgn val="ctr"/>
        <c:lblOffset val="100"/>
        <c:noMultiLvlLbl val="0"/>
      </c:catAx>
      <c:valAx>
        <c:axId val="1268304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014671"/>
        <c:crosses val="autoZero"/>
        <c:crossBetween val="midCat"/>
      </c:valAx>
      <c:serAx>
        <c:axId val="1372145791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304591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  <cx:legend pos="b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3">
  <cs:axisTitle>
    <cs:lnRef idx="0"/>
    <cs:fillRef idx="0"/>
    <cs:effectRef idx="0"/>
    <cs:fontRef idx="minor">
      <a:schemeClr val="tx2"/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2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2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2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2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2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2"/>
    </cs:fontRef>
    <cs:defRPr sz="9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2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2"/>
    </cs:fontRef>
    <cs:defRPr sz="1600" b="1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kaggle.com/crowdflower/twitter-airline-sentimen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135D-A7D6-D54E-9D82-0B5FC7BFC5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competitive strength assessment of Airlines using analysis THROUGH TWITTER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A6511-C331-0042-A9E0-45578AE4E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ISHAN SUPANEKAR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D37E5-BCF3-8C42-9190-D14568AC1832}"/>
              </a:ext>
            </a:extLst>
          </p:cNvPr>
          <p:cNvSpPr txBox="1"/>
          <p:nvPr/>
        </p:nvSpPr>
        <p:spPr>
          <a:xfrm>
            <a:off x="6826980" y="5949279"/>
            <a:ext cx="558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READING APPENDIX IS HIGHLY RECOMMENDED TO AID PRESENTATION, DOWNLOAD LINK ON SLIDE 11</a:t>
            </a:r>
          </a:p>
        </p:txBody>
      </p:sp>
    </p:spTree>
    <p:extLst>
      <p:ext uri="{BB962C8B-B14F-4D97-AF65-F5344CB8AC3E}">
        <p14:creationId xmlns:p14="http://schemas.microsoft.com/office/powerpoint/2010/main" val="238820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AC28-EEBB-AA40-A28D-05AAD193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14867"/>
            <a:ext cx="9905998" cy="1478570"/>
          </a:xfrm>
        </p:spPr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55B75-76DD-854F-B421-56CED0264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9296"/>
            <a:ext cx="10195530" cy="4442626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>
                <a:cs typeface="Al Bayan Plain" pitchFamily="2" charset="-78"/>
              </a:rPr>
              <a:t>How did Virgin America score the best ?</a:t>
            </a:r>
          </a:p>
          <a:p>
            <a:pPr lvl="1"/>
            <a:r>
              <a:rPr lang="en-US" sz="2200" dirty="0">
                <a:latin typeface="+mj-lt"/>
                <a:cs typeface="Al Bayan Plain" pitchFamily="2" charset="-78"/>
              </a:rPr>
              <a:t>Solid performance through all metrics</a:t>
            </a:r>
          </a:p>
          <a:p>
            <a:pPr lvl="1"/>
            <a:r>
              <a:rPr lang="en-US" sz="2200" dirty="0">
                <a:latin typeface="+mj-lt"/>
                <a:cs typeface="Al Bayan Plain" pitchFamily="2" charset="-78"/>
              </a:rPr>
              <a:t>Consisted of less than ½ the rate of typical negative sentiment tweets and 2x more than the rate of typical positive sentiment tweets</a:t>
            </a:r>
          </a:p>
          <a:p>
            <a:pPr lvl="1"/>
            <a:r>
              <a:rPr lang="en-US" sz="2200" dirty="0">
                <a:latin typeface="+mj-lt"/>
                <a:cs typeface="Al Bayan Plain" pitchFamily="2" charset="-78"/>
              </a:rPr>
              <a:t>Concern: Virgin only makes up 3.44% of dataset, sample size is extremely small. In future and if possible, predictions should be built with negative tweets in order to up-sample Virgin America tweet count </a:t>
            </a:r>
          </a:p>
          <a:p>
            <a:r>
              <a:rPr lang="en-US" sz="2600" dirty="0">
                <a:latin typeface="+mj-lt"/>
                <a:cs typeface="Al Bayan Plain" pitchFamily="2" charset="-78"/>
              </a:rPr>
              <a:t>United Scored second best</a:t>
            </a:r>
          </a:p>
          <a:p>
            <a:pPr lvl="1"/>
            <a:r>
              <a:rPr lang="en-US" sz="2200" dirty="0">
                <a:latin typeface="+mj-lt"/>
                <a:cs typeface="Al Bayan Plain" pitchFamily="2" charset="-78"/>
              </a:rPr>
              <a:t>Had by far the best metric in Market Hold (user region) due to most volume in dataset and significant presence in North America user region</a:t>
            </a:r>
          </a:p>
          <a:p>
            <a:r>
              <a:rPr lang="en-US" sz="2600" dirty="0">
                <a:latin typeface="+mj-lt"/>
                <a:cs typeface="Al Bayan Plain" pitchFamily="2" charset="-78"/>
              </a:rPr>
              <a:t>Practical Use: </a:t>
            </a:r>
            <a:r>
              <a:rPr lang="en-US" sz="2600" dirty="0"/>
              <a:t>Consulting firms can use these grades to investigate and research operations of Virgin America and United to offer best practices to other airlines</a:t>
            </a:r>
          </a:p>
          <a:p>
            <a:r>
              <a:rPr lang="en-US" sz="2600" dirty="0"/>
              <a:t>Limitations: </a:t>
            </a:r>
          </a:p>
          <a:p>
            <a:pPr lvl="1"/>
            <a:r>
              <a:rPr lang="en-US" sz="2200" dirty="0"/>
              <a:t>Since these are USA based airlines, there is a disproportionate amount of North American tweets. The Market Hold Metric would be much more effective with international airlines.</a:t>
            </a:r>
          </a:p>
          <a:p>
            <a:pPr lvl="1"/>
            <a:r>
              <a:rPr lang="en-US" sz="2200" dirty="0">
                <a:cs typeface="Al Bayan Plain" pitchFamily="2" charset="-78"/>
              </a:rPr>
              <a:t>In future and if possible, predictions should be built with negative tweets in order to up sample Virgin America tweet count to validate Virgin America’s #1 ranking</a:t>
            </a:r>
          </a:p>
          <a:p>
            <a:pPr lvl="1"/>
            <a:endParaRPr lang="en-US" dirty="0"/>
          </a:p>
          <a:p>
            <a:pPr lvl="1"/>
            <a:endParaRPr lang="en-US" dirty="0">
              <a:latin typeface="+mj-lt"/>
              <a:cs typeface="Al Bayan Plain" pitchFamily="2" charset="-78"/>
            </a:endParaRPr>
          </a:p>
          <a:p>
            <a:pPr lvl="1"/>
            <a:endParaRPr lang="en-US" dirty="0">
              <a:latin typeface="+mj-lt"/>
              <a:cs typeface="Al Bayan Plain" pitchFamily="2" charset="-78"/>
            </a:endParaRPr>
          </a:p>
          <a:p>
            <a:pPr lvl="1"/>
            <a:endParaRPr lang="en-US" dirty="0">
              <a:latin typeface="+mj-lt"/>
              <a:cs typeface="Al Bayan Plain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42713-605D-1346-884C-26E1DF2E410B}"/>
              </a:ext>
            </a:extLst>
          </p:cNvPr>
          <p:cNvSpPr/>
          <p:nvPr/>
        </p:nvSpPr>
        <p:spPr>
          <a:xfrm>
            <a:off x="5857875" y="60016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*Review (pages 14 -15) under Airline Strength Assessment in appendix for further analysis and conclusion on strength assessment *</a:t>
            </a:r>
          </a:p>
        </p:txBody>
      </p:sp>
    </p:spTree>
    <p:extLst>
      <p:ext uri="{BB962C8B-B14F-4D97-AF65-F5344CB8AC3E}">
        <p14:creationId xmlns:p14="http://schemas.microsoft.com/office/powerpoint/2010/main" val="83627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93E5-4191-6149-B45B-FFD248CA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(Double click)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B046ED-B9DE-2749-B2DA-D8F29D1A517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760540"/>
              </p:ext>
            </p:extLst>
          </p:nvPr>
        </p:nvGraphicFramePr>
        <p:xfrm>
          <a:off x="3942040" y="2315369"/>
          <a:ext cx="3526498" cy="222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2040" y="2315369"/>
                        <a:ext cx="3526498" cy="222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414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CC2CCD-8689-4348-9402-1A88E431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The data OVERVIEW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1816C-FE43-AB4C-BB6A-01907C3BE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33180"/>
            <a:ext cx="4700588" cy="4425634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/>
              <a:t>Source : </a:t>
            </a:r>
            <a:r>
              <a:rPr lang="en-US" sz="6400" dirty="0">
                <a:hlinkClick r:id="rId4"/>
              </a:rPr>
              <a:t>Twitter Sentiment Analysis</a:t>
            </a:r>
            <a:endParaRPr lang="en-US" sz="6400" dirty="0"/>
          </a:p>
          <a:p>
            <a:r>
              <a:rPr lang="en-US" sz="6400" dirty="0"/>
              <a:t>Shape of Data: 14,640 rows , 15 columns</a:t>
            </a:r>
          </a:p>
          <a:p>
            <a:r>
              <a:rPr lang="en-US" sz="6400" dirty="0"/>
              <a:t>Columns Dropped:</a:t>
            </a:r>
          </a:p>
          <a:p>
            <a:pPr lvl="1"/>
            <a:r>
              <a:rPr lang="en-US" sz="6400" dirty="0" err="1"/>
              <a:t>airline_sentiment_gold</a:t>
            </a:r>
            <a:r>
              <a:rPr lang="en-US" sz="6400" dirty="0"/>
              <a:t>[7], name[8], </a:t>
            </a:r>
            <a:r>
              <a:rPr lang="en-US" sz="6400" dirty="0" err="1"/>
              <a:t>negativereason_gold</a:t>
            </a:r>
            <a:r>
              <a:rPr lang="en-US" sz="6400" dirty="0"/>
              <a:t>[9],  </a:t>
            </a:r>
            <a:r>
              <a:rPr lang="en-US" sz="6400" dirty="0" err="1"/>
              <a:t>retweet_count</a:t>
            </a:r>
            <a:r>
              <a:rPr lang="en-US" sz="6400" dirty="0"/>
              <a:t>[10], </a:t>
            </a:r>
            <a:r>
              <a:rPr lang="en-US" sz="6400" dirty="0" err="1"/>
              <a:t>tweet_coord</a:t>
            </a:r>
            <a:r>
              <a:rPr lang="en-US" sz="6400" dirty="0"/>
              <a:t>[12], </a:t>
            </a:r>
            <a:r>
              <a:rPr lang="en-US" sz="6400" dirty="0" err="1"/>
              <a:t>tweet_created</a:t>
            </a:r>
            <a:r>
              <a:rPr lang="en-US" sz="6400" dirty="0"/>
              <a:t>[13], </a:t>
            </a:r>
            <a:r>
              <a:rPr lang="en-US" sz="6400" dirty="0" err="1"/>
              <a:t>tweet_location</a:t>
            </a:r>
            <a:r>
              <a:rPr lang="en-US" sz="6400" dirty="0"/>
              <a:t>[14]</a:t>
            </a:r>
          </a:p>
          <a:p>
            <a:r>
              <a:rPr lang="en-US" sz="6400" dirty="0"/>
              <a:t>Columns Substituted:</a:t>
            </a:r>
          </a:p>
          <a:p>
            <a:pPr lvl="1"/>
            <a:r>
              <a:rPr lang="en-US" sz="6400" dirty="0"/>
              <a:t>text[7] into </a:t>
            </a:r>
            <a:r>
              <a:rPr lang="en-US" sz="6400" dirty="0" err="1"/>
              <a:t>fix_text</a:t>
            </a:r>
            <a:endParaRPr lang="en-US" sz="6400" dirty="0"/>
          </a:p>
          <a:p>
            <a:r>
              <a:rPr lang="en-US" sz="6400" dirty="0"/>
              <a:t>Columns Added:</a:t>
            </a:r>
          </a:p>
          <a:p>
            <a:pPr lvl="1"/>
            <a:r>
              <a:rPr lang="en-US" sz="6400" dirty="0" err="1"/>
              <a:t>user_region</a:t>
            </a:r>
            <a:endParaRPr lang="en-US" sz="6400" dirty="0"/>
          </a:p>
          <a:p>
            <a:pPr lvl="1"/>
            <a:r>
              <a:rPr lang="en-US" sz="6400" dirty="0" err="1"/>
              <a:t>Grade_sentiment_confidence</a:t>
            </a:r>
            <a:endParaRPr lang="en-US" sz="6400" dirty="0"/>
          </a:p>
          <a:p>
            <a:pPr lvl="1"/>
            <a:r>
              <a:rPr lang="en-US" sz="6400" dirty="0" err="1"/>
              <a:t>Grade_negative_confidence</a:t>
            </a:r>
            <a:endParaRPr lang="en-US" sz="6400" dirty="0"/>
          </a:p>
          <a:p>
            <a:r>
              <a:rPr lang="en-US" sz="6800" dirty="0"/>
              <a:t>New Shape of Data: 14,640 rows, 11 columns</a:t>
            </a:r>
          </a:p>
          <a:p>
            <a:endParaRPr lang="en-US" sz="6800" dirty="0"/>
          </a:p>
          <a:p>
            <a:pPr lvl="1"/>
            <a:endParaRPr lang="en-US" sz="6400" dirty="0"/>
          </a:p>
          <a:p>
            <a:pPr marL="457200" lvl="1" indent="0">
              <a:buNone/>
            </a:pPr>
            <a:endParaRPr lang="en-US" sz="6400" dirty="0"/>
          </a:p>
          <a:p>
            <a:endParaRPr lang="en-US" sz="20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			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6"/>
            <a:endParaRPr lang="en-US" sz="1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3280F9-B648-6E42-9B8B-B62B9A85A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196" y="1296403"/>
            <a:ext cx="5456279" cy="1950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97C8F2-FF55-5248-89C9-60BB73B13623}"/>
              </a:ext>
            </a:extLst>
          </p:cNvPr>
          <p:cNvSpPr txBox="1"/>
          <p:nvPr/>
        </p:nvSpPr>
        <p:spPr>
          <a:xfrm>
            <a:off x="7214712" y="812250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Columns Pictured Here: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F1910-A101-4C49-9D4A-490FEE635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698" y="4360863"/>
            <a:ext cx="6443663" cy="1498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B07115-D5B2-7F4C-82F7-563EC606B3B7}"/>
              </a:ext>
            </a:extLst>
          </p:cNvPr>
          <p:cNvSpPr txBox="1"/>
          <p:nvPr/>
        </p:nvSpPr>
        <p:spPr>
          <a:xfrm>
            <a:off x="7299960" y="3845997"/>
            <a:ext cx="34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Columns Pictured Here: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67E3E-7574-7A4C-BB3C-603E635258D5}"/>
              </a:ext>
            </a:extLst>
          </p:cNvPr>
          <p:cNvSpPr txBox="1"/>
          <p:nvPr/>
        </p:nvSpPr>
        <p:spPr>
          <a:xfrm>
            <a:off x="4851734" y="6266546"/>
            <a:ext cx="7664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*Review page 1-2 under initial observations in appendix for more insight on data impressions.*</a:t>
            </a:r>
          </a:p>
        </p:txBody>
      </p:sp>
    </p:spTree>
    <p:extLst>
      <p:ext uri="{BB962C8B-B14F-4D97-AF65-F5344CB8AC3E}">
        <p14:creationId xmlns:p14="http://schemas.microsoft.com/office/powerpoint/2010/main" val="234594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18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5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6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7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138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C6D27-F03B-E943-853F-4D3E0E95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350" y="762266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Introductory statistics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105E2F-8236-0D41-9361-5181526F2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867" y="1519503"/>
            <a:ext cx="10249428" cy="4551891"/>
          </a:xfrm>
        </p:spPr>
        <p:txBody>
          <a:bodyPr numCol="2" anchor="ctr">
            <a:normAutofit fontScale="32500" lnSpcReduction="20000"/>
          </a:bodyPr>
          <a:lstStyle/>
          <a:p>
            <a:pPr lvl="1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Airline Sentiment:		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~63% negative based tweets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~21% neutral based tweets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~16% positive based tweets</a:t>
            </a:r>
          </a:p>
          <a:p>
            <a:pPr lvl="1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Airline Sentiment Confidence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 ~ 93% Confident in Negative Tweets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 ~ 82.3% Confident in Neutral Tweets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 ~ 87.2% Confident in Positive Tweets</a:t>
            </a:r>
          </a:p>
          <a:p>
            <a:pPr lvl="1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Top 4 Negative Reason based Tweets: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1) Customer Service 31.71%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2) Late Flight 18.14%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3) Can’t tell 12.97%</a:t>
            </a:r>
          </a:p>
          <a:p>
            <a:pPr lvl="2" fontAlgn="base">
              <a:lnSpc>
                <a:spcPct val="110000"/>
              </a:lnSpc>
            </a:pPr>
            <a:r>
              <a:rPr lang="en-US" sz="3700" dirty="0">
                <a:solidFill>
                  <a:srgbClr val="FFFFFF"/>
                </a:solidFill>
              </a:rPr>
              <a:t>4) Cancelled Flight 9.23%</a:t>
            </a:r>
          </a:p>
          <a:p>
            <a:pPr lvl="1" fontAlgn="base">
              <a:lnSpc>
                <a:spcPct val="110000"/>
              </a:lnSpc>
            </a:pPr>
            <a:endParaRPr lang="en-US" sz="2200" dirty="0">
              <a:solidFill>
                <a:srgbClr val="FFFFFF"/>
              </a:solidFill>
            </a:endParaRPr>
          </a:p>
          <a:p>
            <a:pPr lvl="1" fontAlgn="base">
              <a:lnSpc>
                <a:spcPct val="110000"/>
              </a:lnSpc>
            </a:pPr>
            <a:endParaRPr lang="en-US" sz="2200" dirty="0">
              <a:solidFill>
                <a:srgbClr val="FFFFFF"/>
              </a:solidFill>
            </a:endParaRPr>
          </a:p>
          <a:p>
            <a:pPr lvl="1" fontAlgn="base">
              <a:lnSpc>
                <a:spcPct val="110000"/>
              </a:lnSpc>
            </a:pPr>
            <a:endParaRPr lang="en-US" sz="2200" dirty="0">
              <a:solidFill>
                <a:srgbClr val="FFFFFF"/>
              </a:solidFill>
            </a:endParaRPr>
          </a:p>
          <a:p>
            <a:pPr lvl="1" fontAlgn="base">
              <a:lnSpc>
                <a:spcPct val="110000"/>
              </a:lnSpc>
            </a:pPr>
            <a:endParaRPr lang="en-US" sz="2200" dirty="0">
              <a:solidFill>
                <a:srgbClr val="FFFFFF"/>
              </a:solidFill>
            </a:endParaRPr>
          </a:p>
          <a:p>
            <a:pPr lvl="1" fontAlgn="base">
              <a:lnSpc>
                <a:spcPct val="110000"/>
              </a:lnSpc>
            </a:pPr>
            <a:endParaRPr lang="en-US" sz="2200" dirty="0">
              <a:solidFill>
                <a:srgbClr val="FFFFFF"/>
              </a:solidFill>
            </a:endParaRPr>
          </a:p>
          <a:p>
            <a:pPr lvl="1" fontAlgn="base">
              <a:lnSpc>
                <a:spcPct val="110000"/>
              </a:lnSpc>
            </a:pPr>
            <a:endParaRPr lang="en-US" sz="2200" dirty="0">
              <a:solidFill>
                <a:srgbClr val="FFFFFF"/>
              </a:solidFill>
            </a:endParaRPr>
          </a:p>
          <a:p>
            <a:pPr marL="457200" lvl="1" indent="0" fontAlgn="base">
              <a:lnSpc>
                <a:spcPct val="110000"/>
              </a:lnSpc>
              <a:buNone/>
            </a:pPr>
            <a:endParaRPr lang="en-US" sz="2200" dirty="0">
              <a:solidFill>
                <a:srgbClr val="FFFFFF"/>
              </a:solidFill>
            </a:endParaRPr>
          </a:p>
          <a:p>
            <a:pPr marL="457200" lvl="1" indent="0" fontAlgn="base">
              <a:lnSpc>
                <a:spcPct val="110000"/>
              </a:lnSpc>
              <a:buNone/>
            </a:pPr>
            <a:endParaRPr lang="en-US" sz="2200" dirty="0">
              <a:solidFill>
                <a:srgbClr val="FFFFFF"/>
              </a:solidFill>
            </a:endParaRPr>
          </a:p>
          <a:p>
            <a:pPr marL="457200" lvl="1" indent="0" fontAlgn="base">
              <a:lnSpc>
                <a:spcPct val="110000"/>
              </a:lnSpc>
              <a:buNone/>
            </a:pPr>
            <a:endParaRPr lang="en-US" sz="2200" dirty="0">
              <a:solidFill>
                <a:srgbClr val="FFFFFF"/>
              </a:solidFill>
            </a:endParaRPr>
          </a:p>
          <a:p>
            <a:pPr lvl="1" fontAlgn="base"/>
            <a:r>
              <a:rPr lang="en-US" sz="3700" dirty="0"/>
              <a:t>Distribution of Airlines in Tweets:</a:t>
            </a:r>
          </a:p>
          <a:p>
            <a:pPr lvl="2" fontAlgn="base"/>
            <a:r>
              <a:rPr lang="en-US" sz="3700" dirty="0"/>
              <a:t>United 26.11%</a:t>
            </a:r>
          </a:p>
          <a:p>
            <a:pPr lvl="2" fontAlgn="base"/>
            <a:r>
              <a:rPr lang="en-US" sz="3700" dirty="0"/>
              <a:t>US Airways 19.90%</a:t>
            </a:r>
          </a:p>
          <a:p>
            <a:pPr lvl="2" fontAlgn="base"/>
            <a:r>
              <a:rPr lang="en-US" sz="3700" dirty="0"/>
              <a:t>American 18.85%</a:t>
            </a:r>
          </a:p>
          <a:p>
            <a:pPr lvl="2" fontAlgn="base"/>
            <a:r>
              <a:rPr lang="en-US" sz="3700" dirty="0"/>
              <a:t>Southwest 16.53%</a:t>
            </a:r>
          </a:p>
          <a:p>
            <a:pPr lvl="2" fontAlgn="base"/>
            <a:r>
              <a:rPr lang="en-US" sz="3700" dirty="0"/>
              <a:t>Delta 15.18%</a:t>
            </a:r>
          </a:p>
          <a:p>
            <a:pPr lvl="2" fontAlgn="base"/>
            <a:r>
              <a:rPr lang="en-US" sz="3700" dirty="0"/>
              <a:t>Virgin America 3.44%</a:t>
            </a:r>
          </a:p>
          <a:p>
            <a:pPr lvl="1" fontAlgn="base"/>
            <a:r>
              <a:rPr lang="en-US" sz="3700" dirty="0"/>
              <a:t>Top 3 Airlines in proportion of negative tweets:</a:t>
            </a:r>
          </a:p>
          <a:p>
            <a:pPr lvl="2" fontAlgn="base"/>
            <a:r>
              <a:rPr lang="en-US" sz="3700" dirty="0"/>
              <a:t>1) United Airlines (17.98%)</a:t>
            </a:r>
          </a:p>
          <a:p>
            <a:pPr lvl="2" fontAlgn="base"/>
            <a:r>
              <a:rPr lang="en-US" sz="3700" dirty="0"/>
              <a:t>2) US Airways (15.46%)</a:t>
            </a:r>
          </a:p>
          <a:p>
            <a:pPr lvl="2" fontAlgn="base"/>
            <a:r>
              <a:rPr lang="en-US" sz="3700" dirty="0"/>
              <a:t>3) American (13.39%)</a:t>
            </a:r>
          </a:p>
          <a:p>
            <a:pPr lvl="1" fontAlgn="base"/>
            <a:r>
              <a:rPr lang="en-US" sz="3700" dirty="0"/>
              <a:t>Percentage of Tweets by Region of user</a:t>
            </a:r>
          </a:p>
          <a:p>
            <a:pPr lvl="2" fontAlgn="base"/>
            <a:r>
              <a:rPr lang="en-US" sz="3700" dirty="0"/>
              <a:t> 56.32% USA user-based tweets</a:t>
            </a:r>
          </a:p>
          <a:p>
            <a:pPr lvl="2" fontAlgn="base"/>
            <a:r>
              <a:rPr lang="en-US" sz="3700" dirty="0"/>
              <a:t>32.92% of tweets did not specify location</a:t>
            </a:r>
          </a:p>
          <a:p>
            <a:pPr lvl="2" fontAlgn="base"/>
            <a:r>
              <a:rPr lang="en-US" sz="3700" dirty="0"/>
              <a:t>5.1% Central American user-based tweets</a:t>
            </a:r>
          </a:p>
          <a:p>
            <a:pPr lvl="3" fontAlgn="base">
              <a:lnSpc>
                <a:spcPct val="11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lvl="1" fontAlgn="base">
              <a:lnSpc>
                <a:spcPct val="11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lvl="1" fontAlgn="base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 lvl="1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9EF7F7-6E11-6046-8985-66C6144DCE4E}"/>
              </a:ext>
            </a:extLst>
          </p:cNvPr>
          <p:cNvSpPr/>
          <p:nvPr/>
        </p:nvSpPr>
        <p:spPr>
          <a:xfrm>
            <a:off x="5715000" y="6253094"/>
            <a:ext cx="6428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*Review page 2-3 under Basic Data Interpretation in appendix for more insight on statistics in the data, as well as Excel Pivot Table Tab.*</a:t>
            </a:r>
          </a:p>
        </p:txBody>
      </p:sp>
    </p:spTree>
    <p:extLst>
      <p:ext uri="{BB962C8B-B14F-4D97-AF65-F5344CB8AC3E}">
        <p14:creationId xmlns:p14="http://schemas.microsoft.com/office/powerpoint/2010/main" val="275691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471-CD35-824A-9652-4204B55E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111" y="0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confidence levels, both sentiment categorization and negative reason categorization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A2C42-1CDD-974F-A6A3-5A5393B9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97" y="1542508"/>
            <a:ext cx="4143394" cy="2512537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85EB845-D405-CB45-962C-7222C20F7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Perfect, =1.0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BB65FE-C86B-F449-9D8A-20C0CB3D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77" y="1543641"/>
            <a:ext cx="4252194" cy="25125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712319-44EB-9546-9386-5D434A8F6735}"/>
              </a:ext>
            </a:extLst>
          </p:cNvPr>
          <p:cNvCxnSpPr/>
          <p:nvPr/>
        </p:nvCxnSpPr>
        <p:spPr>
          <a:xfrm flipV="1">
            <a:off x="2027278" y="2423984"/>
            <a:ext cx="0" cy="23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233E0A-124E-7F4F-8EF9-FE8B35F3C178}"/>
              </a:ext>
            </a:extLst>
          </p:cNvPr>
          <p:cNvCxnSpPr/>
          <p:nvPr/>
        </p:nvCxnSpPr>
        <p:spPr>
          <a:xfrm flipH="1">
            <a:off x="2734962" y="2577732"/>
            <a:ext cx="296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993FF3-A306-D34B-A7DE-E3D91D448226}"/>
              </a:ext>
            </a:extLst>
          </p:cNvPr>
          <p:cNvCxnSpPr/>
          <p:nvPr/>
        </p:nvCxnSpPr>
        <p:spPr>
          <a:xfrm flipV="1">
            <a:off x="2913038" y="2905978"/>
            <a:ext cx="304800" cy="19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DE810E-C0E5-8B49-844F-B8984BB2F828}"/>
              </a:ext>
            </a:extLst>
          </p:cNvPr>
          <p:cNvCxnSpPr/>
          <p:nvPr/>
        </p:nvCxnSpPr>
        <p:spPr>
          <a:xfrm flipH="1">
            <a:off x="4008842" y="2877297"/>
            <a:ext cx="197708" cy="15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5AD6B0-4C2C-0C40-B71D-8F924F4CEE4C}"/>
              </a:ext>
            </a:extLst>
          </p:cNvPr>
          <p:cNvCxnSpPr/>
          <p:nvPr/>
        </p:nvCxnSpPr>
        <p:spPr>
          <a:xfrm flipH="1">
            <a:off x="4654410" y="3105411"/>
            <a:ext cx="197708" cy="26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A374B6-9F93-5345-9363-984B40807431}"/>
              </a:ext>
            </a:extLst>
          </p:cNvPr>
          <p:cNvCxnSpPr/>
          <p:nvPr/>
        </p:nvCxnSpPr>
        <p:spPr>
          <a:xfrm flipV="1">
            <a:off x="8280107" y="2289408"/>
            <a:ext cx="0" cy="28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3F22AC-51EA-254F-8CFB-35D1CDE6A57E}"/>
              </a:ext>
            </a:extLst>
          </p:cNvPr>
          <p:cNvCxnSpPr/>
          <p:nvPr/>
        </p:nvCxnSpPr>
        <p:spPr>
          <a:xfrm flipV="1">
            <a:off x="9675648" y="2805899"/>
            <a:ext cx="288325" cy="14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CA1D1D-E32E-364E-8E80-3D57C6F155EF}"/>
              </a:ext>
            </a:extLst>
          </p:cNvPr>
          <p:cNvCxnSpPr>
            <a:cxnSpLocks/>
          </p:cNvCxnSpPr>
          <p:nvPr/>
        </p:nvCxnSpPr>
        <p:spPr>
          <a:xfrm flipH="1">
            <a:off x="9721266" y="2423984"/>
            <a:ext cx="197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50D474-40CC-8F43-B52B-9D99A69BB4E1}"/>
              </a:ext>
            </a:extLst>
          </p:cNvPr>
          <p:cNvCxnSpPr/>
          <p:nvPr/>
        </p:nvCxnSpPr>
        <p:spPr>
          <a:xfrm>
            <a:off x="9963973" y="3091607"/>
            <a:ext cx="345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D35D461-A3C9-C14B-BB05-3862B52E336E}"/>
              </a:ext>
            </a:extLst>
          </p:cNvPr>
          <p:cNvSpPr txBox="1"/>
          <p:nvPr/>
        </p:nvSpPr>
        <p:spPr>
          <a:xfrm>
            <a:off x="1555329" y="2627902"/>
            <a:ext cx="137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Perfect, =1.0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5C37A2-C1EE-8A4F-BB05-E4FC679D4246}"/>
              </a:ext>
            </a:extLst>
          </p:cNvPr>
          <p:cNvSpPr/>
          <p:nvPr/>
        </p:nvSpPr>
        <p:spPr>
          <a:xfrm>
            <a:off x="2997069" y="2426683"/>
            <a:ext cx="10117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Good, .7&lt;x&lt;1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94ADFF-A9A5-824F-97B3-BD8831BBBAFB}"/>
              </a:ext>
            </a:extLst>
          </p:cNvPr>
          <p:cNvSpPr txBox="1"/>
          <p:nvPr/>
        </p:nvSpPr>
        <p:spPr>
          <a:xfrm>
            <a:off x="2337442" y="3091607"/>
            <a:ext cx="1455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Ok, .5-.69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A391A1-E872-7F40-B7D6-C2B815DDE42B}"/>
              </a:ext>
            </a:extLst>
          </p:cNvPr>
          <p:cNvSpPr txBox="1"/>
          <p:nvPr/>
        </p:nvSpPr>
        <p:spPr>
          <a:xfrm>
            <a:off x="3895194" y="2614864"/>
            <a:ext cx="1984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Weak, .3&lt;x&lt;.5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E5071B-7192-2046-9A2C-60D77265C07E}"/>
              </a:ext>
            </a:extLst>
          </p:cNvPr>
          <p:cNvSpPr txBox="1"/>
          <p:nvPr/>
        </p:nvSpPr>
        <p:spPr>
          <a:xfrm>
            <a:off x="4330151" y="2882583"/>
            <a:ext cx="1997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Unacceptable, &lt;.3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0C66B-7438-1E4A-980C-456892E535D3}"/>
              </a:ext>
            </a:extLst>
          </p:cNvPr>
          <p:cNvSpPr txBox="1"/>
          <p:nvPr/>
        </p:nvSpPr>
        <p:spPr>
          <a:xfrm>
            <a:off x="7686346" y="2539314"/>
            <a:ext cx="1811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Perfect, =1.0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8C5A2A-10FF-534D-B699-A14BF5FB616A}"/>
              </a:ext>
            </a:extLst>
          </p:cNvPr>
          <p:cNvSpPr txBox="1"/>
          <p:nvPr/>
        </p:nvSpPr>
        <p:spPr>
          <a:xfrm>
            <a:off x="9973612" y="2249487"/>
            <a:ext cx="1487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Strong, .7&lt;x&lt;1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28575-EA37-5F4B-BF4A-7A6F4D282FCD}"/>
              </a:ext>
            </a:extLst>
          </p:cNvPr>
          <p:cNvSpPr txBox="1"/>
          <p:nvPr/>
        </p:nvSpPr>
        <p:spPr>
          <a:xfrm>
            <a:off x="8754216" y="2798998"/>
            <a:ext cx="1487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Good, .5&lt;x&lt;.7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FA6B2-0D69-E04F-B8E3-70DBA4F1CB4E}"/>
              </a:ext>
            </a:extLst>
          </p:cNvPr>
          <p:cNvSpPr txBox="1"/>
          <p:nvPr/>
        </p:nvSpPr>
        <p:spPr>
          <a:xfrm>
            <a:off x="9396957" y="3063497"/>
            <a:ext cx="1487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Weak, &lt;.5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89809F7-40D1-7E4F-8EC6-37A1B6C22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73794"/>
              </p:ext>
            </p:extLst>
          </p:nvPr>
        </p:nvGraphicFramePr>
        <p:xfrm>
          <a:off x="1854844" y="4207227"/>
          <a:ext cx="2824060" cy="11653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6007">
                  <a:extLst>
                    <a:ext uri="{9D8B030D-6E8A-4147-A177-3AD203B41FA5}">
                      <a16:colId xmlns:a16="http://schemas.microsoft.com/office/drawing/2014/main" val="848606599"/>
                    </a:ext>
                  </a:extLst>
                </a:gridCol>
                <a:gridCol w="808053">
                  <a:extLst>
                    <a:ext uri="{9D8B030D-6E8A-4147-A177-3AD203B41FA5}">
                      <a16:colId xmlns:a16="http://schemas.microsoft.com/office/drawing/2014/main" val="973018499"/>
                    </a:ext>
                  </a:extLst>
                </a:gridCol>
              </a:tblGrid>
              <a:tr h="200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Perfect 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 =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3886805"/>
                  </a:ext>
                </a:extLst>
              </a:tr>
              <a:tr h="200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Good 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.7 &lt; x &lt;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953671"/>
                  </a:ext>
                </a:extLst>
              </a:tr>
              <a:tr h="200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Ok 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.5 &lt; x &lt;.7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8819821"/>
                  </a:ext>
                </a:extLst>
              </a:tr>
              <a:tr h="363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Weak 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.3 &lt; x &lt; 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5203474"/>
                  </a:ext>
                </a:extLst>
              </a:tr>
              <a:tr h="200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Unacceptable 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x &lt; 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593639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E1625EFB-8CEF-FC4C-BEF3-5B79815B5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27257"/>
              </p:ext>
            </p:extLst>
          </p:nvPr>
        </p:nvGraphicFramePr>
        <p:xfrm>
          <a:off x="7686345" y="4304950"/>
          <a:ext cx="2555585" cy="1039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570">
                  <a:extLst>
                    <a:ext uri="{9D8B030D-6E8A-4147-A177-3AD203B41FA5}">
                      <a16:colId xmlns:a16="http://schemas.microsoft.com/office/drawing/2014/main" val="1797549797"/>
                    </a:ext>
                  </a:extLst>
                </a:gridCol>
                <a:gridCol w="808015">
                  <a:extLst>
                    <a:ext uri="{9D8B030D-6E8A-4147-A177-3AD203B41FA5}">
                      <a16:colId xmlns:a16="http://schemas.microsoft.com/office/drawing/2014/main" val="1889968061"/>
                    </a:ext>
                  </a:extLst>
                </a:gridCol>
              </a:tblGrid>
              <a:tr h="184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Perfect Confidence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x =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3772660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Strong Confidence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.7 &lt; x &lt;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5738656"/>
                  </a:ext>
                </a:extLst>
              </a:tr>
              <a:tr h="33468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Good Confidence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.5 &lt; x &lt;.7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3519024"/>
                  </a:ext>
                </a:extLst>
              </a:tr>
              <a:tr h="1849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Weak Confidence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x &lt; 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3379887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5E6D505A-B7E4-C041-B5F1-4454369115AF}"/>
              </a:ext>
            </a:extLst>
          </p:cNvPr>
          <p:cNvSpPr txBox="1"/>
          <p:nvPr/>
        </p:nvSpPr>
        <p:spPr>
          <a:xfrm>
            <a:off x="1594196" y="5314359"/>
            <a:ext cx="912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 wanted to create labels for specific ranges in the confidence scores for negative reason and </a:t>
            </a:r>
            <a:r>
              <a:rPr lang="en-US" dirty="0" err="1"/>
              <a:t>airline_sentiment</a:t>
            </a:r>
            <a:r>
              <a:rPr lang="en-US" dirty="0"/>
              <a:t>. Used the visual portrayal of both distributions to find significant cutoffs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338E6B-4486-854C-A82E-925276C9FAB4}"/>
              </a:ext>
            </a:extLst>
          </p:cNvPr>
          <p:cNvSpPr/>
          <p:nvPr/>
        </p:nvSpPr>
        <p:spPr>
          <a:xfrm>
            <a:off x="6075356" y="61936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*Review (page 6,Figure 5) under Charts and Graphs in appendix for more insight and motivation on graph*</a:t>
            </a:r>
          </a:p>
        </p:txBody>
      </p:sp>
    </p:spTree>
    <p:extLst>
      <p:ext uri="{BB962C8B-B14F-4D97-AF65-F5344CB8AC3E}">
        <p14:creationId xmlns:p14="http://schemas.microsoft.com/office/powerpoint/2010/main" val="399354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1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E2588-3EA6-9442-B1D7-F484892C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65" y="0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charts built off created Grades of sentiment confidence and negative reason confidence</a:t>
            </a:r>
          </a:p>
        </p:txBody>
      </p:sp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54C2722B-13AD-2142-9C73-645353F9B9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590379"/>
              </p:ext>
            </p:extLst>
          </p:nvPr>
        </p:nvGraphicFramePr>
        <p:xfrm>
          <a:off x="81881" y="1478570"/>
          <a:ext cx="6014119" cy="4340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0B84C27D-D387-CF40-A7C2-E80F3B7777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611886"/>
              </p:ext>
            </p:extLst>
          </p:nvPr>
        </p:nvGraphicFramePr>
        <p:xfrm>
          <a:off x="6014119" y="1366808"/>
          <a:ext cx="6096000" cy="4564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F72FADB-B7D9-F744-92AC-B944483738B2}"/>
              </a:ext>
            </a:extLst>
          </p:cNvPr>
          <p:cNvSpPr/>
          <p:nvPr/>
        </p:nvSpPr>
        <p:spPr>
          <a:xfrm>
            <a:off x="6014119" y="60712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*Review (page 7,Figure 6) under Charts and Graphs in appendix for more insight and motivation on graph*</a:t>
            </a:r>
          </a:p>
        </p:txBody>
      </p:sp>
    </p:spTree>
    <p:extLst>
      <p:ext uri="{BB962C8B-B14F-4D97-AF65-F5344CB8AC3E}">
        <p14:creationId xmlns:p14="http://schemas.microsoft.com/office/powerpoint/2010/main" val="145164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3362-DFBE-654B-8BF9-C545AB90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318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Graphs about negative reason distribution and sentiment reaction with major airlines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61C2CA20-6C51-C04A-81E2-AC813BA32C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98858971"/>
                  </p:ext>
                </p:extLst>
              </p:nvPr>
            </p:nvGraphicFramePr>
            <p:xfrm>
              <a:off x="304599" y="1229947"/>
              <a:ext cx="6663691" cy="449435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61C2CA20-6C51-C04A-81E2-AC813BA32C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599" y="1229947"/>
                <a:ext cx="6663691" cy="449435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6AB607F-44EE-6140-8B4A-CC3E626CB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346821"/>
              </p:ext>
            </p:extLst>
          </p:nvPr>
        </p:nvGraphicFramePr>
        <p:xfrm>
          <a:off x="6968290" y="1314002"/>
          <a:ext cx="4609817" cy="3685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5B4EB58-B046-614A-AD66-D7BBE8B2CB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499303"/>
              </p:ext>
            </p:extLst>
          </p:nvPr>
        </p:nvGraphicFramePr>
        <p:xfrm>
          <a:off x="481698" y="1386986"/>
          <a:ext cx="6155669" cy="4928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B504B9D-3A7D-8848-ADE2-31FC8E505D13}"/>
              </a:ext>
            </a:extLst>
          </p:cNvPr>
          <p:cNvSpPr/>
          <p:nvPr/>
        </p:nvSpPr>
        <p:spPr>
          <a:xfrm>
            <a:off x="7364906" y="5853355"/>
            <a:ext cx="48270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*Review (page 5,Figure 4) under Charts and Graphs in appendix for more insight and motivation on graph*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573DF-16BD-1F4D-B4A6-724FBC285EF2}"/>
              </a:ext>
            </a:extLst>
          </p:cNvPr>
          <p:cNvSpPr txBox="1"/>
          <p:nvPr/>
        </p:nvSpPr>
        <p:spPr>
          <a:xfrm>
            <a:off x="7297082" y="1087309"/>
            <a:ext cx="33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Sentiment Tweets, by Airline</a:t>
            </a:r>
          </a:p>
        </p:txBody>
      </p:sp>
    </p:spTree>
    <p:extLst>
      <p:ext uri="{BB962C8B-B14F-4D97-AF65-F5344CB8AC3E}">
        <p14:creationId xmlns:p14="http://schemas.microsoft.com/office/powerpoint/2010/main" val="287667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B9800-9B68-044C-824D-5C95BACE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692" y="87449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Airline global tweets data</a:t>
            </a:r>
          </a:p>
        </p:txBody>
      </p:sp>
      <p:graphicFrame>
        <p:nvGraphicFramePr>
          <p:cNvPr id="15" name="Content Placeholder 7">
            <a:extLst>
              <a:ext uri="{FF2B5EF4-FFF2-40B4-BE49-F238E27FC236}">
                <a16:creationId xmlns:a16="http://schemas.microsoft.com/office/drawing/2014/main" id="{03A8EB85-0C28-4E4B-B43F-30EA6B8188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7653207"/>
              </p:ext>
            </p:extLst>
          </p:nvPr>
        </p:nvGraphicFramePr>
        <p:xfrm>
          <a:off x="74140" y="919409"/>
          <a:ext cx="11953101" cy="5019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E39FCBA-3945-C44F-A6AC-2FAEBF73C783}"/>
              </a:ext>
            </a:extLst>
          </p:cNvPr>
          <p:cNvSpPr/>
          <p:nvPr/>
        </p:nvSpPr>
        <p:spPr>
          <a:xfrm>
            <a:off x="6050690" y="57519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*Review (page 8,Figure 7) under Charts and Graphs in appendix for more insight and motivation on graph*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19209-7B85-7C4D-B648-1D9025F31535}"/>
              </a:ext>
            </a:extLst>
          </p:cNvPr>
          <p:cNvSpPr txBox="1"/>
          <p:nvPr/>
        </p:nvSpPr>
        <p:spPr>
          <a:xfrm rot="21252593">
            <a:off x="8445826" y="494767"/>
            <a:ext cx="408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America dominates the regions!</a:t>
            </a:r>
          </a:p>
        </p:txBody>
      </p:sp>
    </p:spTree>
    <p:extLst>
      <p:ext uri="{BB962C8B-B14F-4D97-AF65-F5344CB8AC3E}">
        <p14:creationId xmlns:p14="http://schemas.microsoft.com/office/powerpoint/2010/main" val="313140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EB4EF-B5F8-4B44-AF32-EE8F5FAB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Using analysis to score airlines(The Assessment)</a:t>
            </a:r>
          </a:p>
        </p:txBody>
      </p:sp>
      <p:sp>
        <p:nvSpPr>
          <p:cNvPr id="97" name="Content Placeholder 96">
            <a:extLst>
              <a:ext uri="{FF2B5EF4-FFF2-40B4-BE49-F238E27FC236}">
                <a16:creationId xmlns:a16="http://schemas.microsoft.com/office/drawing/2014/main" id="{F5A21DCC-1844-4C38-9E6F-26A4B9423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Rankings of Airlines in Overall Score: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1) Virgin America - 4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2) United – 3.8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3) Delta – 3.6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4) Southwest - 3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5) American – 2.2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6) US Airways -1.8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95" name="Content Placeholder 11">
            <a:extLst>
              <a:ext uri="{FF2B5EF4-FFF2-40B4-BE49-F238E27FC236}">
                <a16:creationId xmlns:a16="http://schemas.microsoft.com/office/drawing/2014/main" id="{F8C54E3D-C26E-7247-9E8C-F055339FEA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0743641"/>
              </p:ext>
            </p:extLst>
          </p:nvPr>
        </p:nvGraphicFramePr>
        <p:xfrm>
          <a:off x="4899051" y="125643"/>
          <a:ext cx="6608736" cy="665328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053020">
                  <a:extLst>
                    <a:ext uri="{9D8B030D-6E8A-4147-A177-3AD203B41FA5}">
                      <a16:colId xmlns:a16="http://schemas.microsoft.com/office/drawing/2014/main" val="240217531"/>
                    </a:ext>
                  </a:extLst>
                </a:gridCol>
                <a:gridCol w="1350872">
                  <a:extLst>
                    <a:ext uri="{9D8B030D-6E8A-4147-A177-3AD203B41FA5}">
                      <a16:colId xmlns:a16="http://schemas.microsoft.com/office/drawing/2014/main" val="1746880999"/>
                    </a:ext>
                  </a:extLst>
                </a:gridCol>
                <a:gridCol w="1097136">
                  <a:extLst>
                    <a:ext uri="{9D8B030D-6E8A-4147-A177-3AD203B41FA5}">
                      <a16:colId xmlns:a16="http://schemas.microsoft.com/office/drawing/2014/main" val="3595487028"/>
                    </a:ext>
                  </a:extLst>
                </a:gridCol>
                <a:gridCol w="1107708">
                  <a:extLst>
                    <a:ext uri="{9D8B030D-6E8A-4147-A177-3AD203B41FA5}">
                      <a16:colId xmlns:a16="http://schemas.microsoft.com/office/drawing/2014/main" val="992036785"/>
                    </a:ext>
                  </a:extLst>
                </a:gridCol>
              </a:tblGrid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American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54269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Factors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Importance 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Weighted Score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4250492158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569434644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Negative Reason Complaints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988179681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Market Hold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732056311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Sentiment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506711697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502604640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Overall Weighted Competitve 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647235909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Delta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17682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Importance 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Weighted Score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768652378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Negative Reason Complaints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3049181498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Market Hold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443302979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Sentiment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228945486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120807733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Overall Weighted Competitve 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469028763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309198031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Southwest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966967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Importance 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Weighted Score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910485623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Negative Reason Complaints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258064704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Market Hold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620243170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Sentiment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013989591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3954288962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Overall Weighted </a:t>
                      </a:r>
                      <a:r>
                        <a:rPr lang="en-US" sz="900" u="none" strike="noStrike" dirty="0" err="1">
                          <a:effectLst/>
                        </a:rPr>
                        <a:t>Competitve</a:t>
                      </a:r>
                      <a:r>
                        <a:rPr lang="en-US" sz="900" u="none" strike="noStrike" dirty="0">
                          <a:effectLst/>
                        </a:rPr>
                        <a:t> Strength Rating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3353051244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723605868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United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060088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Importance 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Weighted Score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660437348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Negative Reason Complaints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076892303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Market Hold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47520681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Sentiment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884730016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843767464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Overall Weighted Competitve 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569888473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96158905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US Airways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10221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Importance 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Weighted Score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354739040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Negative Reason Complaints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454089616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Market Hold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969370149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Sentiment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055356891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762262404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Overall Weighted Competitve 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042416067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286447897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Virgin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15305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Importance 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Weighted Score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3560298457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Negative Reason Complaints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1234132382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Market Hold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451701789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Sentiment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910216126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176296971"/>
                  </a:ext>
                </a:extLst>
              </a:tr>
              <a:tr h="12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Overall Weighted Competitve Strength Rating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2103015086"/>
                  </a:ext>
                </a:extLst>
              </a:tr>
              <a:tr h="82527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0" marR="1450" marT="1450" marB="0" anchor="b"/>
                </a:tc>
                <a:extLst>
                  <a:ext uri="{0D108BD9-81ED-4DB2-BD59-A6C34878D82A}">
                    <a16:rowId xmlns:a16="http://schemas.microsoft.com/office/drawing/2014/main" val="3150164264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39E07CBE-B160-8343-8FCA-9AEF0FE8AE10}"/>
              </a:ext>
            </a:extLst>
          </p:cNvPr>
          <p:cNvSpPr/>
          <p:nvPr/>
        </p:nvSpPr>
        <p:spPr>
          <a:xfrm>
            <a:off x="300038" y="5441862"/>
            <a:ext cx="35217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*Review (pages 9 -15) under Airline Strength Assessment in appendix and Excel(Assessment) for more insight and methodology on table*</a:t>
            </a:r>
          </a:p>
        </p:txBody>
      </p:sp>
    </p:spTree>
    <p:extLst>
      <p:ext uri="{BB962C8B-B14F-4D97-AF65-F5344CB8AC3E}">
        <p14:creationId xmlns:p14="http://schemas.microsoft.com/office/powerpoint/2010/main" val="3106043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8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2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FA81E-BD4F-4A43-897D-A7D8DA2A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Calculations behind the strength assessment</a:t>
            </a:r>
          </a:p>
        </p:txBody>
      </p:sp>
      <p:sp useBgFill="1">
        <p:nvSpPr>
          <p:cNvPr id="22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023BCD-23FD-764B-8623-8CB2705CA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739" y="1137621"/>
            <a:ext cx="4988879" cy="457729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68E8A-DAA4-3B48-83BC-7C7B00626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solidFill>
                  <a:srgbClr val="FFFFFF"/>
                </a:solidFill>
              </a:rPr>
              <a:t>Used a series of calculations based on subjective and objective thinking to create new values based on three categories: negativereason performance, user_region performance, and airline_sentiment performance</a:t>
            </a:r>
          </a:p>
          <a:p>
            <a:pPr>
              <a:lnSpc>
                <a:spcPct val="110000"/>
              </a:lnSpc>
            </a:pPr>
            <a:r>
              <a:rPr lang="en-US" sz="1500">
                <a:solidFill>
                  <a:srgbClr val="FFFFFF"/>
                </a:solidFill>
              </a:rPr>
              <a:t>Used these values to compare each Airline, and based upon personal judgment on mathematical differences between created values, I designated strength ratings for each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6368E-7E50-AC4E-9BAE-F6BE81A25652}"/>
              </a:ext>
            </a:extLst>
          </p:cNvPr>
          <p:cNvSpPr txBox="1"/>
          <p:nvPr/>
        </p:nvSpPr>
        <p:spPr>
          <a:xfrm>
            <a:off x="1531315" y="407750"/>
            <a:ext cx="555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table calculation for Negative Reason Assessment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58D575-61FD-8F44-A59C-35889D00E629}"/>
              </a:ext>
            </a:extLst>
          </p:cNvPr>
          <p:cNvSpPr/>
          <p:nvPr/>
        </p:nvSpPr>
        <p:spPr>
          <a:xfrm>
            <a:off x="5857875" y="60016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*Review (pages 9 -15) under Airline Strength Assessment in appendix and Excel(Assessment) for more insight and methodology on table*</a:t>
            </a:r>
          </a:p>
        </p:txBody>
      </p:sp>
    </p:spTree>
    <p:extLst>
      <p:ext uri="{BB962C8B-B14F-4D97-AF65-F5344CB8AC3E}">
        <p14:creationId xmlns:p14="http://schemas.microsoft.com/office/powerpoint/2010/main" val="347973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1263</Words>
  <Application>Microsoft Macintosh PowerPoint</Application>
  <PresentationFormat>Widescreen</PresentationFormat>
  <Paragraphs>277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Document</vt:lpstr>
      <vt:lpstr>A competitive strength assessment of Airlines using analysis THROUGH TWITTER DATA</vt:lpstr>
      <vt:lpstr>The data OVERVIEW</vt:lpstr>
      <vt:lpstr>Introductory statistics</vt:lpstr>
      <vt:lpstr>Distribution of confidence levels, both sentiment categorization and negative reason categorization </vt:lpstr>
      <vt:lpstr>Bar charts built off created Grades of sentiment confidence and negative reason confidence</vt:lpstr>
      <vt:lpstr>General Graphs about negative reason distribution and sentiment reaction with major airlines </vt:lpstr>
      <vt:lpstr>Airline global tweets data</vt:lpstr>
      <vt:lpstr>Using analysis to score airlines(The Assessment)</vt:lpstr>
      <vt:lpstr>Calculations behind the strength assessment</vt:lpstr>
      <vt:lpstr>Takeaways</vt:lpstr>
      <vt:lpstr>APPENDIX (Double click)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competitive strength assessment of Airlines using analysis THROUGH TWITTER DATA</dc:title>
  <dc:creator>Supanekar, Ishan (Student)</dc:creator>
  <cp:lastModifiedBy>Supanekar, Ishan (Student)</cp:lastModifiedBy>
  <cp:revision>12</cp:revision>
  <dcterms:created xsi:type="dcterms:W3CDTF">2020-10-09T06:22:33Z</dcterms:created>
  <dcterms:modified xsi:type="dcterms:W3CDTF">2020-10-09T10:09:22Z</dcterms:modified>
</cp:coreProperties>
</file>